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7" r:id="rId2"/>
    <p:sldId id="327" r:id="rId3"/>
    <p:sldId id="337" r:id="rId4"/>
    <p:sldId id="340" r:id="rId5"/>
    <p:sldId id="330" r:id="rId6"/>
    <p:sldId id="331" r:id="rId7"/>
    <p:sldId id="335" r:id="rId8"/>
    <p:sldId id="329" r:id="rId9"/>
    <p:sldId id="282" r:id="rId10"/>
    <p:sldId id="284" r:id="rId11"/>
    <p:sldId id="332" r:id="rId12"/>
    <p:sldId id="314" r:id="rId13"/>
    <p:sldId id="287" r:id="rId14"/>
    <p:sldId id="315" r:id="rId15"/>
    <p:sldId id="333" r:id="rId16"/>
    <p:sldId id="334" r:id="rId17"/>
    <p:sldId id="336" r:id="rId18"/>
    <p:sldId id="302" r:id="rId19"/>
    <p:sldId id="318" r:id="rId20"/>
    <p:sldId id="311" r:id="rId21"/>
  </p:sldIdLst>
  <p:sldSz cx="9144000" cy="6858000" type="screen4x3"/>
  <p:notesSz cx="6799263" cy="9929813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2" d="100"/>
          <a:sy n="142" d="100"/>
        </p:scale>
        <p:origin x="714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587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F3BEB30A-F4D9-4093-9E3D-1F316C7CDEB1}" type="datetimeFigureOut">
              <a:rPr lang="sv-SE" smtClean="0"/>
              <a:pPr/>
              <a:t>2016-10-11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1179"/>
            <a:ext cx="2947088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587" y="9431179"/>
            <a:ext cx="2947088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5B2AC74C-1393-4EAB-9C1D-B4B066B892B2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9705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 smtClean="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0CA4327-488F-432B-B564-5D9FD899FF4E}" type="datetimeFigureOut">
              <a:rPr lang="sv-SE"/>
              <a:pPr>
                <a:defRPr/>
              </a:pPr>
              <a:t>2016-10-11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16662"/>
            <a:ext cx="5439410" cy="4468416"/>
          </a:xfrm>
          <a:prstGeom prst="rect">
            <a:avLst/>
          </a:prstGeom>
        </p:spPr>
        <p:txBody>
          <a:bodyPr vert="horz" lIns="91458" tIns="45729" rIns="91458" bIns="45729" rtlCol="0">
            <a:normAutofit/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 smtClean="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B251DF-595D-457F-B839-250E4D015FF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8258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251DF-595D-457F-B839-250E4D015FF1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454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251DF-595D-457F-B839-250E4D015FF1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05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/>
          </a:p>
        </p:txBody>
      </p:sp>
      <p:sp>
        <p:nvSpPr>
          <p:cNvPr id="33796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FA318-DC22-4F47-AE9E-78173B5B5701}" type="slidenum">
              <a:rPr lang="sv-SE" smtClean="0">
                <a:latin typeface="Times New Roman" pitchFamily="18" charset="0"/>
              </a:rPr>
              <a:pPr/>
              <a:t>9</a:t>
            </a:fld>
            <a:endParaRPr lang="sv-S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8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Monica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F395-BA82-49FC-8809-2F3CB0B5B036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067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Monica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F395-BA82-49FC-8809-2F3CB0B5B036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029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Monica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F395-BA82-49FC-8809-2F3CB0B5B036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377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Monica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6F395-BA82-49FC-8809-2F3CB0B5B036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410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B251DF-595D-457F-B839-250E4D015FF1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400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 - Där ideér blir verklighe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00775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0"/>
            <a:ext cx="371647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13" name="Platshållare för innehåll 2"/>
          <p:cNvSpPr>
            <a:spLocks noGrp="1"/>
          </p:cNvSpPr>
          <p:nvPr>
            <p:ph idx="16"/>
          </p:nvPr>
        </p:nvSpPr>
        <p:spPr>
          <a:xfrm>
            <a:off x="4671736" y="1600200"/>
            <a:ext cx="371647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6" name="Platshållare för datum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061201-82A6-4A03-8769-913FC65E09A9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7" name="Platshållare för sidfot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8" name="Platshållare för bildnumm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111C8-1A68-46E2-A006-67F1E20FF11D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73840" y="1535113"/>
            <a:ext cx="3726848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>
                <a:solidFill>
                  <a:srgbClr val="91919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71736" y="1535113"/>
            <a:ext cx="3716476" cy="639762"/>
          </a:xfrm>
          <a:prstGeom prst="rect">
            <a:avLst/>
          </a:prstGeom>
        </p:spPr>
        <p:txBody>
          <a:bodyPr lIns="0" rIns="0" bIns="0" anchor="b"/>
          <a:lstStyle>
            <a:lvl1pPr marL="0" indent="0">
              <a:buNone/>
              <a:defRPr sz="2000" b="0">
                <a:solidFill>
                  <a:srgbClr val="91919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7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Platshållare för innehåll 2"/>
          <p:cNvSpPr>
            <a:spLocks noGrp="1"/>
          </p:cNvSpPr>
          <p:nvPr>
            <p:ph idx="16"/>
          </p:nvPr>
        </p:nvSpPr>
        <p:spPr>
          <a:xfrm>
            <a:off x="684212" y="2177927"/>
            <a:ext cx="3716476" cy="394823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15" name="Platshållare för innehåll 2"/>
          <p:cNvSpPr>
            <a:spLocks noGrp="1"/>
          </p:cNvSpPr>
          <p:nvPr>
            <p:ph idx="17"/>
          </p:nvPr>
        </p:nvSpPr>
        <p:spPr>
          <a:xfrm>
            <a:off x="4671736" y="2195512"/>
            <a:ext cx="3716476" cy="393065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8" name="Platshållare för datum 10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835EC0-9383-4D40-96A3-88886C95D925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9" name="Platshållare för sidfot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10" name="Platshållare för bildnumm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AEC90-C34A-44EE-AA52-F96C8B8EFDC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3F95D4-90DA-4FEF-BF8C-43995B9DF8FD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4EC5B-3293-4B4C-8369-69DA0F3DA54B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849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771BEE-72FD-4D51-91CF-A249E8172F70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4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5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59039-F6F5-4BC7-9773-2AC29438F8A5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725" y="273050"/>
            <a:ext cx="2744788" cy="1162050"/>
          </a:xfrm>
          <a:prstGeom prst="rect">
            <a:avLst/>
          </a:prstGeom>
        </p:spPr>
        <p:txBody>
          <a:bodyPr lIns="0" tIns="0" bIns="0"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720725" y="1435100"/>
            <a:ext cx="2744788" cy="4691063"/>
          </a:xfrm>
          <a:prstGeom prst="rect">
            <a:avLst/>
          </a:prstGeom>
        </p:spPr>
        <p:txBody>
          <a:bodyPr lIns="0" tIns="0" bIns="0"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3825511" y="273051"/>
            <a:ext cx="4597764" cy="58531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6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817F5F-D373-48C9-8AE7-5A87B7F19533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7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8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A4FB-1446-4EF7-AF4A-B8A37ED9F53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43A886-24ED-46EB-B1D9-C4A549EFCF70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7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8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8A1C6-C733-436E-AD4E-176BA3194F9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362200"/>
            <a:ext cx="7772400" cy="36576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000"/>
            </a:lvl1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7C7B-A7D3-420C-8CC4-5096C7AC1AB3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20969-A8C0-4B2D-9206-9736A63407E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07125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39788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0"/>
            <a:ext cx="7739788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5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DC3687-DA0B-4C5E-8D7B-1D292B8DCA9E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6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7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4485F-6BCE-4416-895D-20A823618378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rubrik + Profil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AAC7E0-706A-4350-94C7-428561E64DB6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6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7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64B8D-6A5E-4152-B1FD-260644F4BF4E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rubrik + Profil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3437E-69AF-4082-8146-86CD244F064B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6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7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B4CEB-B4E5-4129-AD80-F4E3FC3360B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rubrik + Profil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3CEA5F-D4EC-459D-B244-39971B29F785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6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7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9852-7AC7-4EFD-A19A-F82F6A59920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trubrik + Profil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EA6178-268C-4CDB-BE56-5FA2284DB68E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6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7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7BEFB-73AC-4345-B360-3CE8D543D0B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rubri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742BD6-2915-4FD3-90A4-5C512AEDD65E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6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7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CE842-4D70-47C4-BAC0-B9F3296AB7AB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0" y="3012168"/>
            <a:ext cx="7772400" cy="70711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20000" y="3719286"/>
            <a:ext cx="7086600" cy="1752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677886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C49F57-2DAA-456A-BE03-8A1B6253D71F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7" name="Platshållare för sidfot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8" name="Platshållare för bild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9B4AF-48C0-4B80-BAA6-D18BD99D8D2E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39789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8" name="Platshållare för bild 13"/>
          <p:cNvSpPr>
            <a:spLocks noGrp="1"/>
          </p:cNvSpPr>
          <p:nvPr>
            <p:ph type="pic" sz="quarter" idx="10"/>
          </p:nvPr>
        </p:nvSpPr>
        <p:spPr>
          <a:xfrm>
            <a:off x="4753589" y="1600200"/>
            <a:ext cx="3670412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1"/>
            <a:ext cx="3716476" cy="45259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6" name="Platshållare fö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167CFF-CE8C-41CC-9A85-4A513B626795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7" name="Platshållare för sidfo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8" name="Platshållare för bild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0D0BA-7522-4477-B6BF-4FE79A0FA53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779588" y="6356350"/>
            <a:ext cx="1128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2417ADC4-CCBE-4768-B18D-8DCD0D7F7AE4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93738" y="6356350"/>
            <a:ext cx="108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B2F0152E-4B9B-4733-9EAC-8DB8BF44F95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908300" y="6356350"/>
            <a:ext cx="3613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Helvetica" charset="0"/>
          <a:cs typeface="Helvetic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Helvetica" charset="0"/>
          <a:cs typeface="Helvetic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dalbark@linkoping.s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monica.klingberg@linkoping.s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linkoping.se/utforarwebben/arkiv/arkivering-fran-fristaende-skolor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linkoping.se/uppleva-och-gora/Arkiv/stadsarkiv/bestall-handlingar/bestall-bety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tshållare fö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B079AE3-60A5-4704-BEB1-5BCA8B371C9D}" type="datetime1">
              <a:rPr lang="sv-SE" smtClean="0">
                <a:latin typeface="Arial" pitchFamily="34" charset="0"/>
              </a:rPr>
              <a:t>2016-10-11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051" name="Platshållare för sidfo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Grundutbildning för arkivredogörare – komplettering för fristående skolor</a:t>
            </a:r>
            <a:endParaRPr lang="sv-SE" dirty="0" smtClean="0">
              <a:latin typeface="Arial" pitchFamily="34" charset="0"/>
            </a:endParaRPr>
          </a:p>
        </p:txBody>
      </p:sp>
      <p:sp>
        <p:nvSpPr>
          <p:cNvPr id="2052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6CD427-5F9A-49DB-97A0-8DC6566078E8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053" name="Underrubrik 6"/>
          <p:cNvSpPr>
            <a:spLocks noGrp="1"/>
          </p:cNvSpPr>
          <p:nvPr>
            <p:ph type="subTitle" idx="1"/>
          </p:nvPr>
        </p:nvSpPr>
        <p:spPr>
          <a:xfrm>
            <a:off x="685800" y="2060848"/>
            <a:ext cx="7772400" cy="3958952"/>
          </a:xfrm>
        </p:spPr>
        <p:txBody>
          <a:bodyPr/>
          <a:lstStyle/>
          <a:p>
            <a:endParaRPr lang="sv-SE" dirty="0" smtClean="0">
              <a:latin typeface="Arial" pitchFamily="34" charset="0"/>
            </a:endParaRPr>
          </a:p>
          <a:p>
            <a:r>
              <a:rPr lang="sv-SE" dirty="0" smtClean="0">
                <a:latin typeface="Arial" pitchFamily="34" charset="0"/>
              </a:rPr>
              <a:t>18 oktober 2016</a:t>
            </a:r>
            <a:endParaRPr lang="sv-SE" dirty="0" smtClean="0">
              <a:latin typeface="Arial" pitchFamily="34" charset="0"/>
            </a:endParaRPr>
          </a:p>
          <a:p>
            <a:endParaRPr lang="sv-SE" dirty="0" smtClean="0">
              <a:latin typeface="Arial" pitchFamily="34" charset="0"/>
            </a:endParaRPr>
          </a:p>
          <a:p>
            <a:r>
              <a:rPr lang="sv-SE" dirty="0">
                <a:latin typeface="Arial" pitchFamily="34" charset="0"/>
              </a:rPr>
              <a:t>Linköpings stadsarkiv</a:t>
            </a:r>
          </a:p>
          <a:p>
            <a:endParaRPr lang="sv-SE" dirty="0" smtClean="0">
              <a:latin typeface="Arial" pitchFamily="34" charset="0"/>
            </a:endParaRPr>
          </a:p>
          <a:p>
            <a:endParaRPr lang="sv-SE" dirty="0">
              <a:latin typeface="Arial" pitchFamily="34" charset="0"/>
            </a:endParaRPr>
          </a:p>
          <a:p>
            <a:endParaRPr lang="sv-SE" dirty="0" smtClean="0">
              <a:latin typeface="Arial" pitchFamily="34" charset="0"/>
            </a:endParaRPr>
          </a:p>
          <a:p>
            <a:r>
              <a:rPr lang="sv-SE" sz="1400" dirty="0" smtClean="0">
                <a:latin typeface="Georgia" pitchFamily="18" charset="0"/>
              </a:rPr>
              <a:t>Kommunarkivarie Maria </a:t>
            </a:r>
            <a:r>
              <a:rPr lang="sv-SE" sz="1400" dirty="0">
                <a:latin typeface="Georgia" pitchFamily="18" charset="0"/>
              </a:rPr>
              <a:t>Dalbark			</a:t>
            </a:r>
            <a:r>
              <a:rPr lang="sv-SE" sz="1400" dirty="0" smtClean="0">
                <a:latin typeface="Georgia" pitchFamily="18" charset="0"/>
              </a:rPr>
              <a:t>Kommunarkivarie </a:t>
            </a:r>
            <a:r>
              <a:rPr lang="sv-SE" sz="1400" dirty="0">
                <a:latin typeface="Georgia" pitchFamily="18" charset="0"/>
              </a:rPr>
              <a:t>Monica Klingberg</a:t>
            </a:r>
            <a:endParaRPr lang="sv-SE" sz="1400" dirty="0" smtClean="0">
              <a:latin typeface="Georgia" pitchFamily="18" charset="0"/>
            </a:endParaRPr>
          </a:p>
          <a:p>
            <a:r>
              <a:rPr lang="sv-SE" sz="1400" dirty="0" smtClean="0">
                <a:latin typeface="Georgia" pitchFamily="18" charset="0"/>
                <a:hlinkClick r:id="rId3"/>
              </a:rPr>
              <a:t>maria.dalbark@linkoping.se</a:t>
            </a:r>
            <a:r>
              <a:rPr lang="sv-SE" sz="1400" dirty="0" smtClean="0">
                <a:latin typeface="Georgia" pitchFamily="18" charset="0"/>
              </a:rPr>
              <a:t>				</a:t>
            </a:r>
            <a:r>
              <a:rPr lang="sv-SE" sz="1400" dirty="0" smtClean="0">
                <a:latin typeface="Georgia" pitchFamily="18" charset="0"/>
                <a:hlinkClick r:id="rId4"/>
              </a:rPr>
              <a:t>monica.klingberg@linkoping.se </a:t>
            </a:r>
            <a:r>
              <a:rPr lang="sv-SE" sz="1400" dirty="0" smtClean="0">
                <a:latin typeface="Georgia" pitchFamily="18" charset="0"/>
              </a:rPr>
              <a:t>		</a:t>
            </a:r>
          </a:p>
          <a:p>
            <a:r>
              <a:rPr lang="sv-SE" sz="1400" dirty="0" smtClean="0">
                <a:latin typeface="Georgia" pitchFamily="18" charset="0"/>
              </a:rPr>
              <a:t>Tel. 013-26 30 </a:t>
            </a:r>
            <a:r>
              <a:rPr lang="sv-SE" sz="1400" dirty="0">
                <a:latin typeface="Georgia" pitchFamily="18" charset="0"/>
              </a:rPr>
              <a:t>22					Tel. 013-20 73 </a:t>
            </a:r>
            <a:r>
              <a:rPr lang="sv-SE" sz="1400" dirty="0" smtClean="0">
                <a:latin typeface="Georgia" pitchFamily="18" charset="0"/>
              </a:rPr>
              <a:t>84</a:t>
            </a:r>
          </a:p>
          <a:p>
            <a:endParaRPr lang="sv-SE" dirty="0" smtClean="0">
              <a:latin typeface="Arial" pitchFamily="34" charset="0"/>
            </a:endParaRPr>
          </a:p>
        </p:txBody>
      </p:sp>
      <p:sp>
        <p:nvSpPr>
          <p:cNvPr id="2054" name="Rubrik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sz="3600" dirty="0" smtClean="0"/>
              <a:t>Grundutbildning för arkivredogörare</a:t>
            </a:r>
            <a:br>
              <a:rPr lang="sv-SE" sz="3600" dirty="0" smtClean="0"/>
            </a:br>
            <a:r>
              <a:rPr lang="sv-SE" sz="3600" dirty="0" smtClean="0"/>
              <a:t>- </a:t>
            </a:r>
            <a:r>
              <a:rPr lang="sv-SE" sz="3600" dirty="0" smtClean="0"/>
              <a:t>komplettering för fristående </a:t>
            </a:r>
            <a:r>
              <a:rPr lang="sv-SE" sz="3600" dirty="0" smtClean="0"/>
              <a:t>skolor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tshållare fö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67228F6-E7C7-4F02-8891-DBF55440CF9D}" type="datetime1">
              <a:rPr lang="sv-SE" smtClean="0">
                <a:latin typeface="Arial" pitchFamily="34" charset="0"/>
              </a:rPr>
              <a:t>2016-10-11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9219" name="Platshållare för sidfo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Grundutbildning för arkivredogörare – komplettering för fristående skolor</a:t>
            </a:r>
            <a:endParaRPr lang="sv-SE" smtClean="0">
              <a:latin typeface="Arial" pitchFamily="34" charset="0"/>
            </a:endParaRPr>
          </a:p>
        </p:txBody>
      </p:sp>
      <p:sp>
        <p:nvSpPr>
          <p:cNvPr id="9220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8A43236-DAE5-4382-B91D-7CBFB62BA766}" type="slidenum">
              <a:rPr lang="sv-SE" smtClean="0">
                <a:latin typeface="Arial" pitchFamily="34" charset="0"/>
              </a:rPr>
              <a:pPr/>
              <a:t>10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9221" name="Underrubrik 6"/>
          <p:cNvSpPr>
            <a:spLocks noGrp="1"/>
          </p:cNvSpPr>
          <p:nvPr>
            <p:ph type="subTitle" idx="1"/>
          </p:nvPr>
        </p:nvSpPr>
        <p:spPr>
          <a:xfrm>
            <a:off x="6143625" y="1714500"/>
            <a:ext cx="2671763" cy="3352800"/>
          </a:xfrm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Skriv med bläckpenna (</a:t>
            </a:r>
            <a:r>
              <a:rPr lang="sv-SE" dirty="0" err="1" smtClean="0">
                <a:latin typeface="Arial" pitchFamily="34" charset="0"/>
              </a:rPr>
              <a:t>SvA</a:t>
            </a:r>
            <a:r>
              <a:rPr lang="sv-SE" dirty="0" smtClean="0">
                <a:latin typeface="Arial" pitchFamily="34" charset="0"/>
              </a:rPr>
              <a:t>)</a:t>
            </a:r>
            <a:br>
              <a:rPr lang="sv-SE" dirty="0" smtClean="0">
                <a:latin typeface="Arial" pitchFamily="34" charset="0"/>
              </a:rPr>
            </a:br>
            <a:r>
              <a:rPr lang="sv-SE" dirty="0" smtClean="0">
                <a:latin typeface="Arial" pitchFamily="34" charset="0"/>
              </a:rPr>
              <a:t>på aktomslagets </a:t>
            </a:r>
            <a:br>
              <a:rPr lang="sv-SE" dirty="0" smtClean="0">
                <a:latin typeface="Arial" pitchFamily="34" charset="0"/>
              </a:rPr>
            </a:br>
            <a:r>
              <a:rPr lang="sv-SE" dirty="0" smtClean="0">
                <a:latin typeface="Arial" pitchFamily="34" charset="0"/>
              </a:rPr>
              <a:t>övre vänstra hörn</a:t>
            </a:r>
          </a:p>
          <a:p>
            <a:endParaRPr lang="sv-SE" dirty="0" smtClean="0">
              <a:latin typeface="Arial" pitchFamily="34" charset="0"/>
            </a:endParaRPr>
          </a:p>
          <a:p>
            <a:r>
              <a:rPr lang="sv-SE" dirty="0" smtClean="0">
                <a:latin typeface="Arial" pitchFamily="34" charset="0"/>
              </a:rPr>
              <a:t>Aktomslagets</a:t>
            </a:r>
            <a:br>
              <a:rPr lang="sv-SE" dirty="0" smtClean="0">
                <a:latin typeface="Arial" pitchFamily="34" charset="0"/>
              </a:rPr>
            </a:br>
            <a:r>
              <a:rPr lang="sv-SE" dirty="0" smtClean="0">
                <a:latin typeface="Arial" pitchFamily="34" charset="0"/>
              </a:rPr>
              <a:t>öppning till höger</a:t>
            </a:r>
          </a:p>
        </p:txBody>
      </p:sp>
      <p:sp>
        <p:nvSpPr>
          <p:cNvPr id="9222" name="Rubrik 7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143000"/>
          </a:xfrm>
        </p:spPr>
        <p:txBody>
          <a:bodyPr/>
          <a:lstStyle/>
          <a:p>
            <a:pPr algn="ctr"/>
            <a:r>
              <a:rPr lang="sv-SE" sz="3600" dirty="0" smtClean="0"/>
              <a:t>Så skriver man på aktomslaget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29000"/>
          <a:stretch/>
        </p:blipFill>
        <p:spPr>
          <a:xfrm rot="5400000">
            <a:off x="1162446" y="944067"/>
            <a:ext cx="4308997" cy="524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20725" y="116632"/>
            <a:ext cx="7019627" cy="1028144"/>
          </a:xfrm>
          <a:noFill/>
          <a:ln>
            <a:miter lim="800000"/>
            <a:headEnd/>
            <a:tailEnd/>
          </a:ln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Exempel märkning omslag</a:t>
            </a:r>
            <a:b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</a:br>
            <a: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för grundskola</a:t>
            </a:r>
            <a:r>
              <a:rPr lang="sv-SE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sv-SE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sv-SE" sz="18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Märkningen ska spegla innehållet i akten.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899592" y="2633464"/>
            <a:ext cx="334331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20000"/>
              </a:spcBef>
            </a:pPr>
            <a:endParaRPr lang="sv-SE" sz="1400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836293" y="2177056"/>
            <a:ext cx="114646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sv-SE" dirty="0" smtClean="0"/>
              <a:t>Slutbetyg</a:t>
            </a:r>
            <a:endParaRPr lang="sv-SE" dirty="0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899592" y="2705472"/>
            <a:ext cx="3343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dirty="0" smtClean="0"/>
              <a:t>Slutbetyg åk 9</a:t>
            </a:r>
          </a:p>
          <a:p>
            <a:r>
              <a:rPr lang="sv-SE" dirty="0" smtClean="0"/>
              <a:t>Födelsedatum: 950101-951231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C7CBB-F139-4D4A-9E02-D3298D52CC80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BCE842-4D70-47C4-BAC0-B9F3296AB7AB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730699" y="1916832"/>
            <a:ext cx="294146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sv-SE" dirty="0" smtClean="0"/>
              <a:t>Betygskataloger klassvis alternativt ämnesvis</a:t>
            </a:r>
            <a:endParaRPr lang="sv-SE" dirty="0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829085" y="2599218"/>
            <a:ext cx="334331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20000"/>
              </a:spcBef>
            </a:pPr>
            <a:endParaRPr lang="sv-SE" sz="140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829085" y="2720908"/>
            <a:ext cx="33433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dirty="0" smtClean="0"/>
              <a:t>Nya Munken</a:t>
            </a:r>
          </a:p>
          <a:p>
            <a:r>
              <a:rPr lang="sv-SE" dirty="0" smtClean="0"/>
              <a:t>Klass 9a</a:t>
            </a:r>
          </a:p>
          <a:p>
            <a:r>
              <a:rPr lang="sv-SE" dirty="0" smtClean="0"/>
              <a:t>VT 2015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9531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20725" y="116632"/>
            <a:ext cx="7019627" cy="1028144"/>
          </a:xfrm>
          <a:noFill/>
          <a:ln>
            <a:miter lim="800000"/>
            <a:headEnd/>
            <a:tailEnd/>
          </a:ln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Exempel märkning omslag</a:t>
            </a:r>
            <a:b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</a:br>
            <a: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för gymnasiet</a:t>
            </a:r>
            <a:r>
              <a:rPr lang="sv-SE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sv-SE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sv-SE" sz="18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Märkningen ska spegla innehållet i akten.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899592" y="2276872"/>
            <a:ext cx="334331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20000"/>
              </a:spcBef>
            </a:pPr>
            <a:endParaRPr lang="sv-SE" sz="1400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836293" y="4653136"/>
            <a:ext cx="3406614" cy="13796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20000"/>
              </a:spcBef>
            </a:pPr>
            <a:endParaRPr lang="sv-SE" sz="1400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836293" y="1820464"/>
            <a:ext cx="114646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sv-SE" dirty="0" smtClean="0"/>
              <a:t>Slutbetyg</a:t>
            </a:r>
            <a:endParaRPr lang="sv-SE" dirty="0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36293" y="4191901"/>
            <a:ext cx="26196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sv-SE" dirty="0" smtClean="0"/>
              <a:t>Betygssammanställning</a:t>
            </a:r>
            <a:endParaRPr lang="sv-SE" dirty="0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899592" y="2348880"/>
            <a:ext cx="3343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dirty="0" smtClean="0"/>
              <a:t>Slutbetyg åk 3</a:t>
            </a:r>
          </a:p>
          <a:p>
            <a:r>
              <a:rPr lang="sv-SE" dirty="0" smtClean="0"/>
              <a:t>Födelsedatum: 950101-951231</a:t>
            </a:r>
            <a:endParaRPr lang="sv-SE" dirty="0"/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906015" y="4754527"/>
            <a:ext cx="2729881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sv-SE" dirty="0" smtClean="0"/>
              <a:t>John Bauer </a:t>
            </a:r>
            <a:r>
              <a:rPr lang="sv-SE" dirty="0"/>
              <a:t>G</a:t>
            </a:r>
            <a:r>
              <a:rPr lang="sv-SE" dirty="0" smtClean="0"/>
              <a:t>ymnasium</a:t>
            </a:r>
          </a:p>
          <a:p>
            <a:pPr eaLnBrk="0" hangingPunct="0">
              <a:spcBef>
                <a:spcPct val="20000"/>
              </a:spcBef>
            </a:pPr>
            <a:r>
              <a:rPr lang="sv-SE" dirty="0" smtClean="0"/>
              <a:t>VT 2015</a:t>
            </a:r>
            <a:endParaRPr lang="sv-SE" sz="1400" dirty="0"/>
          </a:p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EA5308-F895-427F-8157-B8949B2AA25F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BCE842-4D70-47C4-BAC0-B9F3296AB7AB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510860" y="1820464"/>
            <a:ext cx="181011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sv-SE" dirty="0" smtClean="0"/>
              <a:t>Betygskataloger</a:t>
            </a:r>
            <a:endParaRPr lang="sv-SE" dirty="0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469045" y="2276872"/>
            <a:ext cx="334331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20000"/>
              </a:spcBef>
            </a:pPr>
            <a:endParaRPr lang="sv-SE" sz="140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469044" y="2330370"/>
            <a:ext cx="3343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dirty="0" smtClean="0"/>
              <a:t>Administration</a:t>
            </a:r>
          </a:p>
          <a:p>
            <a:r>
              <a:rPr lang="sv-SE" dirty="0" smtClean="0"/>
              <a:t>2015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9936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tshållare fö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766B6C6-A48B-4A8B-BD4F-7F00AD141266}" type="datetime1">
              <a:rPr lang="sv-SE" smtClean="0">
                <a:latin typeface="Arial" pitchFamily="34" charset="0"/>
              </a:rPr>
              <a:t>2016-10-11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12291" name="Platshållare för sidfo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Grundutbildning för arkivredogörare – komplettering för fristående skolor</a:t>
            </a:r>
            <a:endParaRPr lang="sv-SE" smtClean="0">
              <a:latin typeface="Arial" pitchFamily="34" charset="0"/>
            </a:endParaRPr>
          </a:p>
        </p:txBody>
      </p:sp>
      <p:sp>
        <p:nvSpPr>
          <p:cNvPr id="12292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259730-FFB8-451E-9030-129051621799}" type="slidenum">
              <a:rPr lang="sv-SE" smtClean="0">
                <a:latin typeface="Arial" pitchFamily="34" charset="0"/>
              </a:rPr>
              <a:pPr/>
              <a:t>13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12293" name="Underrubrik 6"/>
          <p:cNvSpPr>
            <a:spLocks noGrp="1"/>
          </p:cNvSpPr>
          <p:nvPr>
            <p:ph type="subTitle" idx="1"/>
          </p:nvPr>
        </p:nvSpPr>
        <p:spPr>
          <a:xfrm>
            <a:off x="467544" y="908721"/>
            <a:ext cx="3744416" cy="1080120"/>
          </a:xfrm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Tips! Skriv på innan du fäller upp boxen eller ta stöd av en annan box</a:t>
            </a:r>
          </a:p>
        </p:txBody>
      </p:sp>
      <p:sp>
        <p:nvSpPr>
          <p:cNvPr id="12294" name="Rubrik 7"/>
          <p:cNvSpPr>
            <a:spLocks noGrp="1"/>
          </p:cNvSpPr>
          <p:nvPr>
            <p:ph type="ctrTitle"/>
          </p:nvPr>
        </p:nvSpPr>
        <p:spPr>
          <a:xfrm>
            <a:off x="428625" y="332656"/>
            <a:ext cx="7772400" cy="576064"/>
          </a:xfrm>
        </p:spPr>
        <p:txBody>
          <a:bodyPr/>
          <a:lstStyle/>
          <a:p>
            <a:pPr algn="ctr"/>
            <a:r>
              <a:rPr lang="sv-SE" sz="3600" dirty="0" smtClean="0"/>
              <a:t>Så skriver man på arkivboxen</a:t>
            </a:r>
          </a:p>
        </p:txBody>
      </p:sp>
      <p:sp>
        <p:nvSpPr>
          <p:cNvPr id="9" name="Underrubrik 6"/>
          <p:cNvSpPr txBox="1">
            <a:spLocks/>
          </p:cNvSpPr>
          <p:nvPr/>
        </p:nvSpPr>
        <p:spPr>
          <a:xfrm>
            <a:off x="5510213" y="1652588"/>
            <a:ext cx="3071812" cy="47148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  <a:t>Skriv med blyertspenna</a:t>
            </a:r>
            <a:b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</a:b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  <a:t>på den nedre delen av arkivboxen</a:t>
            </a:r>
            <a:b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</a:b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  <a:t>- Kontor/verksamhet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  <a:t> Ämnesområde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  <a:t> Årtal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  <a:t> Dnr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Georgia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  <a:t>Stadsarkivet ansvarar för att förteckna och etikettera!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Georgia"/>
              </a:rPr>
              <a:t>Plats för seriesignum ovanför strecket – skrivs dit av stadsarkivet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9" t="23468" r="13901" b="18666"/>
          <a:stretch/>
        </p:blipFill>
        <p:spPr>
          <a:xfrm rot="5400000">
            <a:off x="1123893" y="1778370"/>
            <a:ext cx="3595441" cy="4458349"/>
          </a:xfrm>
          <a:prstGeom prst="rect">
            <a:avLst/>
          </a:prstGeom>
        </p:spPr>
      </p:pic>
      <p:cxnSp>
        <p:nvCxnSpPr>
          <p:cNvPr id="11" name="Rak pil 10"/>
          <p:cNvCxnSpPr/>
          <p:nvPr/>
        </p:nvCxnSpPr>
        <p:spPr>
          <a:xfrm flipH="1" flipV="1">
            <a:off x="2699792" y="4581128"/>
            <a:ext cx="2714626" cy="858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20725" y="636588"/>
            <a:ext cx="7091635" cy="776188"/>
          </a:xfrm>
          <a:noFill/>
          <a:ln>
            <a:miter lim="800000"/>
            <a:headEnd/>
            <a:tailEnd/>
          </a:ln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Exempel märkning arkivboxar</a:t>
            </a:r>
            <a:b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</a:br>
            <a: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för grundskolan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980398" y="2842245"/>
            <a:ext cx="2231562" cy="166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Nya Munken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Slutbetyg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Åk 9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950101-951231</a:t>
            </a:r>
            <a:endParaRPr lang="sv-SE" sz="1400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716702" y="2842245"/>
            <a:ext cx="2231562" cy="166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>
              <a:spcBef>
                <a:spcPct val="20000"/>
              </a:spcBef>
            </a:pPr>
            <a:r>
              <a:rPr lang="sv-SE" sz="1400" dirty="0"/>
              <a:t>Nya Munken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/>
              <a:t>Betygskataloger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/>
              <a:t>HT 2015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/>
              <a:t>VT 2016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035E1-9154-4217-95D4-3AED73F93052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BCE842-4D70-47C4-BAC0-B9F3296AB7AB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5612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20725" y="636588"/>
            <a:ext cx="7091635" cy="776188"/>
          </a:xfrm>
          <a:noFill/>
          <a:ln>
            <a:miter lim="800000"/>
            <a:headEnd/>
            <a:tailEnd/>
          </a:ln>
        </p:spPr>
        <p:txBody>
          <a:bodyPr vert="horz"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Exempel märkning arkivboxar</a:t>
            </a:r>
            <a:b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</a:br>
            <a:r>
              <a:rPr lang="sv-SE" sz="3600" dirty="0" smtClean="0">
                <a:latin typeface="Georgia" panose="02040502050405020303" pitchFamily="18" charset="0"/>
                <a:ea typeface="ＭＳ Ｐゴシック" pitchFamily="34" charset="-128"/>
                <a:cs typeface="Arial" pitchFamily="34" charset="0"/>
              </a:rPr>
              <a:t>för gymnasieskolan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980398" y="2132856"/>
            <a:ext cx="2231562" cy="166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John Bauer Gymnasium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Slutbetyg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Åk 3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950101-951231</a:t>
            </a:r>
            <a:endParaRPr lang="sv-SE" sz="1400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716702" y="2132856"/>
            <a:ext cx="2231562" cy="166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>
              <a:spcBef>
                <a:spcPct val="20000"/>
              </a:spcBef>
            </a:pPr>
            <a:r>
              <a:rPr lang="sv-SE" sz="1400" dirty="0"/>
              <a:t>John Bauer Gymnasium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Betygskataloger</a:t>
            </a:r>
            <a:endParaRPr lang="sv-SE" sz="1400" dirty="0"/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Åk 3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2015-2016</a:t>
            </a:r>
            <a:endParaRPr lang="sv-SE" sz="1400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F41A4-ED68-4EF5-BC5E-98182DDB8CCF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BCE842-4D70-47C4-BAC0-B9F3296AB7AB}" type="slidenum">
              <a:rPr lang="sv-SE" smtClean="0"/>
              <a:pPr>
                <a:defRPr/>
              </a:pPr>
              <a:t>15</a:t>
            </a:fld>
            <a:endParaRPr lang="sv-SE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80398" y="4149080"/>
            <a:ext cx="2231562" cy="166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>
              <a:spcBef>
                <a:spcPct val="20000"/>
              </a:spcBef>
            </a:pPr>
            <a:r>
              <a:rPr lang="sv-SE" sz="1400" dirty="0"/>
              <a:t>John Bauer Gymnasium</a:t>
            </a:r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Betygssammanställning</a:t>
            </a:r>
            <a:endParaRPr lang="sv-SE" sz="1400" dirty="0"/>
          </a:p>
          <a:p>
            <a:pPr algn="ctr" eaLnBrk="0" hangingPunct="0">
              <a:spcBef>
                <a:spcPct val="20000"/>
              </a:spcBef>
            </a:pPr>
            <a:r>
              <a:rPr lang="sv-SE" sz="1400" dirty="0" smtClean="0"/>
              <a:t>2015-2016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749277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sz="3600" dirty="0"/>
              <a:t>Elever med </a:t>
            </a:r>
            <a:r>
              <a:rPr lang="sv-SE" sz="3600" dirty="0" smtClean="0"/>
              <a:t>sekretessmarkering</a:t>
            </a:r>
            <a:br>
              <a:rPr lang="sv-SE" sz="3600" dirty="0" smtClean="0"/>
            </a:br>
            <a:r>
              <a:rPr lang="sv-SE" sz="3600" dirty="0" smtClean="0"/>
              <a:t>eller </a:t>
            </a:r>
            <a:r>
              <a:rPr lang="sv-SE" sz="3600" dirty="0"/>
              <a:t>kvarskrivning</a:t>
            </a:r>
            <a:br>
              <a:rPr lang="sv-SE" sz="3600" dirty="0"/>
            </a:b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Slutbetyg, utdrag ur betygskatalogen och intyg för elever med skyddade </a:t>
            </a:r>
            <a:r>
              <a:rPr lang="sv-SE" dirty="0" smtClean="0"/>
              <a:t>personuppgifter, </a:t>
            </a:r>
            <a:r>
              <a:rPr lang="sv-SE" dirty="0"/>
              <a:t>arkiveras i separat box som sekretessmärks. 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0C50D-93E7-4055-B4CF-4177271F94F7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83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sz="3600" dirty="0" smtClean="0"/>
              <a:t>Leveranstid</a:t>
            </a: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En månad för gymnasieskolorna.</a:t>
            </a:r>
          </a:p>
          <a:p>
            <a:endParaRPr lang="sv-SE" dirty="0"/>
          </a:p>
          <a:p>
            <a:r>
              <a:rPr lang="sv-SE" dirty="0" smtClean="0"/>
              <a:t>Ett år för grundskolorna.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A3638F-A6B8-41CF-B387-290F48495522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062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ubrik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 algn="ctr"/>
            <a:r>
              <a:rPr lang="sv-SE" sz="3600" dirty="0" smtClean="0"/>
              <a:t>Reversal för enkel leverans</a:t>
            </a:r>
          </a:p>
        </p:txBody>
      </p:sp>
      <p:sp>
        <p:nvSpPr>
          <p:cNvPr id="27651" name="Platshållare fö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690C63B-FA2E-4130-9329-95006F2668F5}" type="datetime1">
              <a:rPr lang="sv-SE" smtClean="0">
                <a:latin typeface="Arial" pitchFamily="34" charset="0"/>
              </a:rPr>
              <a:t>2016-10-11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765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915816" y="6492875"/>
            <a:ext cx="3613150" cy="365125"/>
          </a:xfrm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Grundutbildning för arkivredogörare – komplettering för fristående skolor</a:t>
            </a:r>
            <a:endParaRPr lang="sv-SE" dirty="0" smtClean="0">
              <a:latin typeface="Arial" pitchFamily="34" charset="0"/>
            </a:endParaRPr>
          </a:p>
        </p:txBody>
      </p:sp>
      <p:sp>
        <p:nvSpPr>
          <p:cNvPr id="27653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AAD279-7E43-4588-B2BC-58058CF9067E}" type="slidenum">
              <a:rPr lang="sv-SE" smtClean="0">
                <a:latin typeface="Arial" pitchFamily="34" charset="0"/>
              </a:rPr>
              <a:pPr/>
              <a:t>18</a:t>
            </a:fld>
            <a:endParaRPr lang="sv-SE" smtClean="0">
              <a:latin typeface="Arial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l="34644" t="15700" r="34250" b="7301"/>
          <a:stretch/>
        </p:blipFill>
        <p:spPr>
          <a:xfrm>
            <a:off x="386622" y="764704"/>
            <a:ext cx="4041362" cy="5627213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20075" t="17101" r="50787" b="8001"/>
          <a:stretch/>
        </p:blipFill>
        <p:spPr>
          <a:xfrm>
            <a:off x="4543368" y="764704"/>
            <a:ext cx="3386395" cy="489654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6401" r="25850"/>
          <a:stretch/>
        </p:blipFill>
        <p:spPr>
          <a:xfrm rot="5400000">
            <a:off x="5232475" y="2982218"/>
            <a:ext cx="3888432" cy="3224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143000"/>
          </a:xfrm>
        </p:spPr>
        <p:txBody>
          <a:bodyPr/>
          <a:lstStyle/>
          <a:p>
            <a:pPr algn="ctr"/>
            <a:r>
              <a:rPr lang="sv-SE" sz="3600" dirty="0" smtClean="0"/>
              <a:t>Klart för leverans</a:t>
            </a: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435" y="1340768"/>
            <a:ext cx="7772400" cy="48245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>
                <a:latin typeface="Georgia" pitchFamily="18" charset="0"/>
              </a:rPr>
              <a:t>Boka </a:t>
            </a:r>
            <a:r>
              <a:rPr lang="sv-SE" dirty="0">
                <a:latin typeface="Georgia" pitchFamily="18" charset="0"/>
              </a:rPr>
              <a:t>tid med Ronny Andersson, 20 65 </a:t>
            </a:r>
            <a:r>
              <a:rPr lang="sv-SE" dirty="0" smtClean="0">
                <a:latin typeface="Georgia" pitchFamily="18" charset="0"/>
              </a:rPr>
              <a:t>34</a:t>
            </a:r>
          </a:p>
          <a:p>
            <a:endParaRPr lang="sv-SE" dirty="0"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>
                <a:latin typeface="Georgia" pitchFamily="18" charset="0"/>
              </a:rPr>
              <a:t>Ordna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>
                <a:latin typeface="Georgia" pitchFamily="18" charset="0"/>
              </a:rPr>
              <a:t>Väl på plats kontrolleras leveransen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 smtClean="0"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FC2164-F89B-4AE8-A0DD-32BAB7C2DF46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685800" y="3717032"/>
            <a:ext cx="3584636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Är det inte okej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– </a:t>
            </a:r>
            <a:r>
              <a:rPr lang="sv-SE" dirty="0"/>
              <a:t>görs en överenskommelse om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att </a:t>
            </a:r>
            <a:r>
              <a:rPr lang="sv-SE" dirty="0"/>
              <a:t>få göra i ordning leveransen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på </a:t>
            </a:r>
            <a:r>
              <a:rPr lang="sv-SE" dirty="0"/>
              <a:t>plats eller ta med den tillbaka!</a:t>
            </a:r>
          </a:p>
          <a:p>
            <a:endParaRPr lang="sv-SE" dirty="0" err="1" smtClean="0"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4530796" y="3717032"/>
            <a:ext cx="3906839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Är allting okej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– </a:t>
            </a:r>
            <a:r>
              <a:rPr lang="sv-SE" dirty="0"/>
              <a:t>skriver </a:t>
            </a:r>
            <a:r>
              <a:rPr lang="sv-SE" dirty="0" smtClean="0"/>
              <a:t>arkivredogöraren </a:t>
            </a:r>
            <a:br>
              <a:rPr lang="sv-SE" dirty="0" smtClean="0"/>
            </a:br>
            <a:r>
              <a:rPr lang="sv-SE" dirty="0" smtClean="0"/>
              <a:t>och </a:t>
            </a:r>
            <a:r>
              <a:rPr lang="sv-SE" dirty="0"/>
              <a:t>mottagaren </a:t>
            </a:r>
            <a:r>
              <a:rPr lang="sv-SE" dirty="0" smtClean="0"/>
              <a:t>från </a:t>
            </a:r>
            <a:r>
              <a:rPr lang="sv-SE" dirty="0"/>
              <a:t>stadsarkivet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under </a:t>
            </a:r>
            <a:r>
              <a:rPr lang="sv-SE" dirty="0"/>
              <a:t>att </a:t>
            </a:r>
            <a:r>
              <a:rPr lang="sv-SE" dirty="0" smtClean="0"/>
              <a:t>handlingarna </a:t>
            </a:r>
            <a:r>
              <a:rPr lang="sv-SE" dirty="0"/>
              <a:t>överlämnas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till </a:t>
            </a:r>
            <a:r>
              <a:rPr lang="sv-SE" dirty="0"/>
              <a:t>stadsarkivet</a:t>
            </a:r>
            <a:r>
              <a:rPr lang="sv-SE" dirty="0" smtClean="0"/>
              <a:t>. E</a:t>
            </a:r>
            <a:r>
              <a:rPr lang="sv-SE" dirty="0" smtClean="0">
                <a:cs typeface="Arial" pitchFamily="34" charset="0"/>
              </a:rPr>
              <a:t>j </a:t>
            </a:r>
            <a:r>
              <a:rPr lang="sv-SE" dirty="0">
                <a:cs typeface="Arial" pitchFamily="34" charset="0"/>
              </a:rPr>
              <a:t>använt utrymme </a:t>
            </a:r>
            <a:endParaRPr lang="sv-SE" dirty="0" smtClean="0">
              <a:cs typeface="Arial" pitchFamily="34" charset="0"/>
            </a:endParaRPr>
          </a:p>
          <a:p>
            <a:r>
              <a:rPr lang="sv-SE" dirty="0" smtClean="0">
                <a:cs typeface="Arial" pitchFamily="34" charset="0"/>
              </a:rPr>
              <a:t>på </a:t>
            </a:r>
            <a:r>
              <a:rPr lang="sv-SE" dirty="0" err="1" smtClean="0">
                <a:cs typeface="Arial" pitchFamily="34" charset="0"/>
              </a:rPr>
              <a:t>reversalerna</a:t>
            </a:r>
            <a:r>
              <a:rPr lang="sv-SE" dirty="0" smtClean="0">
                <a:cs typeface="Arial" pitchFamily="34" charset="0"/>
              </a:rPr>
              <a:t> spärras.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627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502296"/>
          </a:xfrm>
        </p:spPr>
        <p:txBody>
          <a:bodyPr/>
          <a:lstStyle/>
          <a:p>
            <a:pPr algn="ctr"/>
            <a:r>
              <a:rPr lang="sv-SE" dirty="0" smtClean="0"/>
              <a:t>Anvisningar till </a:t>
            </a:r>
            <a:br>
              <a:rPr lang="sv-SE" dirty="0" smtClean="0"/>
            </a:br>
            <a:r>
              <a:rPr lang="sv-SE" dirty="0" smtClean="0"/>
              <a:t>fristående skolor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CFD09C-286C-492E-97A4-7F5F3C1AD906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l="34644" t="8000" r="33463" b="15001"/>
          <a:stretch/>
        </p:blipFill>
        <p:spPr>
          <a:xfrm>
            <a:off x="711002" y="2010466"/>
            <a:ext cx="2952328" cy="400933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3"/>
          <a:srcRect l="26769" t="9400" r="41338" b="9400"/>
          <a:stretch/>
        </p:blipFill>
        <p:spPr>
          <a:xfrm>
            <a:off x="4749180" y="2010466"/>
            <a:ext cx="2799621" cy="4009334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4037618" y="5517232"/>
            <a:ext cx="3677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latin typeface="Arial"/>
                <a:cs typeface="Arial"/>
                <a:hlinkClick r:id="rId4"/>
              </a:rPr>
              <a:t>http://www.linkoping.se/utforarwebben/arkiv</a:t>
            </a:r>
            <a:r>
              <a:rPr lang="sv-SE" sz="1400" dirty="0" smtClean="0">
                <a:latin typeface="Arial"/>
                <a:cs typeface="Arial"/>
                <a:hlinkClick r:id="rId4"/>
              </a:rPr>
              <a:t>/</a:t>
            </a:r>
            <a:br>
              <a:rPr lang="sv-SE" sz="1400" dirty="0" smtClean="0">
                <a:latin typeface="Arial"/>
                <a:cs typeface="Arial"/>
                <a:hlinkClick r:id="rId4"/>
              </a:rPr>
            </a:br>
            <a:r>
              <a:rPr lang="sv-SE" sz="1400" dirty="0" smtClean="0">
                <a:latin typeface="Arial"/>
                <a:cs typeface="Arial"/>
                <a:hlinkClick r:id="rId4"/>
              </a:rPr>
              <a:t>arkivering-</a:t>
            </a:r>
            <a:r>
              <a:rPr lang="sv-SE" sz="1400" dirty="0" err="1" smtClean="0">
                <a:latin typeface="Arial"/>
                <a:cs typeface="Arial"/>
                <a:hlinkClick r:id="rId4"/>
              </a:rPr>
              <a:t>fran</a:t>
            </a:r>
            <a:r>
              <a:rPr lang="sv-SE" sz="1400" dirty="0" smtClean="0">
                <a:latin typeface="Arial"/>
                <a:cs typeface="Arial"/>
                <a:hlinkClick r:id="rId4"/>
              </a:rPr>
              <a:t>-</a:t>
            </a:r>
            <a:r>
              <a:rPr lang="sv-SE" sz="1400" dirty="0" err="1" smtClean="0">
                <a:latin typeface="Arial"/>
                <a:cs typeface="Arial"/>
                <a:hlinkClick r:id="rId4"/>
              </a:rPr>
              <a:t>fristaende</a:t>
            </a:r>
            <a:r>
              <a:rPr lang="sv-SE" sz="1400" dirty="0" smtClean="0">
                <a:latin typeface="Arial"/>
                <a:cs typeface="Arial"/>
                <a:hlinkClick r:id="rId4"/>
              </a:rPr>
              <a:t>-skolor</a:t>
            </a:r>
            <a:r>
              <a:rPr lang="sv-SE" sz="1400" dirty="0">
                <a:latin typeface="Arial"/>
                <a:cs typeface="Arial"/>
                <a:hlinkClick r:id="rId4"/>
              </a:rPr>
              <a:t>/</a:t>
            </a:r>
            <a:endParaRPr lang="sv-SE" sz="1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36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lmar\AppData\Local\Microsoft\Windows\Temporary Internet Files\Content.IE5\ELJ57FU7\dglxasset[1].asp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824" y="1700808"/>
            <a:ext cx="2880320" cy="3321219"/>
          </a:xfrm>
          <a:prstGeom prst="rect">
            <a:avLst/>
          </a:prstGeom>
          <a:noFill/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BBD909-6CD0-4010-A154-E3A5964BE562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sz="3600" dirty="0" smtClean="0"/>
              <a:t>Lagkrav</a:t>
            </a: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Skollagen 29 kap 18 §</a:t>
            </a:r>
          </a:p>
          <a:p>
            <a:endParaRPr lang="sv-SE" dirty="0"/>
          </a:p>
          <a:p>
            <a:pPr marL="342900" indent="-342900">
              <a:buFontTx/>
              <a:buChar char="-"/>
            </a:pPr>
            <a:r>
              <a:rPr lang="sv-SE" dirty="0" smtClean="0"/>
              <a:t>Ska-krav för gymnasieskolor</a:t>
            </a:r>
          </a:p>
          <a:p>
            <a:pPr marL="342900" indent="-342900">
              <a:buFontTx/>
              <a:buChar char="-"/>
            </a:pPr>
            <a:endParaRPr lang="sv-SE" dirty="0"/>
          </a:p>
          <a:p>
            <a:r>
              <a:rPr lang="sv-SE" dirty="0" smtClean="0"/>
              <a:t>Rekommendation från Skolverket att alla friskolor ska lämna in betyg, för att alla elever ska kunna ha möjlighet att få tillgång till sina betyg om </a:t>
            </a:r>
            <a:r>
              <a:rPr lang="sv-SE" smtClean="0"/>
              <a:t>de förkommit.</a:t>
            </a:r>
            <a:endParaRPr lang="sv-SE" dirty="0" smtClean="0"/>
          </a:p>
          <a:p>
            <a:pPr marL="342900" indent="-342900">
              <a:buFontTx/>
              <a:buChar char="-"/>
            </a:pPr>
            <a:endParaRPr lang="sv-SE" dirty="0"/>
          </a:p>
          <a:p>
            <a:endParaRPr lang="sv-SE" dirty="0" smtClean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175D93-9327-4457-8417-C45E40009463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31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143000"/>
          </a:xfrm>
        </p:spPr>
        <p:txBody>
          <a:bodyPr/>
          <a:lstStyle/>
          <a:p>
            <a:pPr algn="ctr"/>
            <a:r>
              <a:rPr lang="sv-SE" sz="3600" dirty="0" smtClean="0"/>
              <a:t>Vad kan lämnas in från grundskolor?</a:t>
            </a: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Kopia på av rektor undertecknat slutbetyg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Kopia på intyg om avgång från grundskola i de fall eleven utgår utan slutbetyg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Kopia på betygskataloger med ämnesförklaringar och förklaringar </a:t>
            </a:r>
            <a:r>
              <a:rPr lang="sv-SE" smtClean="0"/>
              <a:t>till lärarsignaturer</a:t>
            </a:r>
            <a:endParaRPr lang="sv-S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Frivilligt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BB5582-A38E-44A9-AC80-EC3B64BEC6A0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435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143000"/>
          </a:xfrm>
        </p:spPr>
        <p:txBody>
          <a:bodyPr/>
          <a:lstStyle/>
          <a:p>
            <a:pPr algn="ctr"/>
            <a:r>
              <a:rPr lang="sv-SE" sz="3600" dirty="0" smtClean="0"/>
              <a:t>Vad ska lämnas in från gymnasieskolor?</a:t>
            </a: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Examensbevis </a:t>
            </a:r>
            <a:r>
              <a:rPr lang="sv-SE" dirty="0"/>
              <a:t>eller studiebevis för elever som slutfört ett nationellt program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Gymnasieintyg </a:t>
            </a:r>
            <a:r>
              <a:rPr lang="sv-SE" dirty="0"/>
              <a:t>för elever som gått ett </a:t>
            </a:r>
            <a:r>
              <a:rPr lang="sv-SE" dirty="0" smtClean="0"/>
              <a:t>introduktionsprogram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Utdrag </a:t>
            </a:r>
            <a:r>
              <a:rPr lang="sv-SE" dirty="0"/>
              <a:t>ur betygskatalogen för elever som avbrutit ett nationellt program i förtid </a:t>
            </a:r>
            <a:endParaRPr lang="sv-S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Obligatoriskt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F9DA7E-A03B-4EBC-BF50-B22F79C234B1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56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143000"/>
          </a:xfrm>
        </p:spPr>
        <p:txBody>
          <a:bodyPr/>
          <a:lstStyle/>
          <a:p>
            <a:pPr algn="ctr"/>
            <a:r>
              <a:rPr lang="sv-SE" sz="3600" dirty="0" smtClean="0"/>
              <a:t>Vad får lämnas in från gymnasieskolor?</a:t>
            </a: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Betygskatalog </a:t>
            </a:r>
            <a:r>
              <a:rPr lang="sv-SE" dirty="0"/>
              <a:t>för alla avslutade kurser i original </a:t>
            </a:r>
            <a:endParaRPr lang="sv-S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Betygssammanställning </a:t>
            </a:r>
            <a:r>
              <a:rPr lang="sv-SE" dirty="0"/>
              <a:t>per klass i år 3 med förklaringar till kurskoder och </a:t>
            </a:r>
            <a:r>
              <a:rPr lang="sv-SE" dirty="0" smtClean="0"/>
              <a:t>övriga förkortningar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Frivilligt 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EDD983-0765-4B25-ABA3-811DAA3DB953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785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Betyg finns från följande skolor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C9CA6-497E-4A5D-AED8-C37FEDD18686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4485F-6BCE-4416-895D-20A823618378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  <p:sp>
        <p:nvSpPr>
          <p:cNvPr id="9" name="Rektangel 8"/>
          <p:cNvSpPr/>
          <p:nvPr/>
        </p:nvSpPr>
        <p:spPr>
          <a:xfrm>
            <a:off x="684212" y="1101683"/>
            <a:ext cx="7739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>
                <a:hlinkClick r:id="rId2"/>
              </a:rPr>
              <a:t>www.linkoping.se/uppleva-och-gora/Arkiv/stadsarkiv/bestall-handlingar/bestall-betyg/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/>
          <a:srcRect l="20469" t="17801" r="44881" b="12900"/>
          <a:stretch/>
        </p:blipFill>
        <p:spPr>
          <a:xfrm>
            <a:off x="684211" y="2072515"/>
            <a:ext cx="3603243" cy="4053648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4"/>
          <a:srcRect l="20075" t="15700" r="42913" b="6600"/>
          <a:stretch/>
        </p:blipFill>
        <p:spPr>
          <a:xfrm>
            <a:off x="4932040" y="2072515"/>
            <a:ext cx="3475846" cy="4104456"/>
          </a:xfrm>
          <a:prstGeom prst="rect">
            <a:avLst/>
          </a:prstGeom>
        </p:spPr>
      </p:pic>
      <p:sp>
        <p:nvSpPr>
          <p:cNvPr id="12" name="Platshållare för innehåll 11"/>
          <p:cNvSpPr>
            <a:spLocks noGrp="1"/>
          </p:cNvSpPr>
          <p:nvPr>
            <p:ph idx="1"/>
          </p:nvPr>
        </p:nvSpPr>
        <p:spPr>
          <a:xfrm>
            <a:off x="684212" y="1600201"/>
            <a:ext cx="7739788" cy="4277072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12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143000"/>
          </a:xfrm>
        </p:spPr>
        <p:txBody>
          <a:bodyPr/>
          <a:lstStyle/>
          <a:p>
            <a:pPr algn="ctr"/>
            <a:r>
              <a:rPr lang="sv-SE" sz="3600" dirty="0" smtClean="0"/>
              <a:t>Arkivbeständigt papper</a:t>
            </a:r>
            <a:endParaRPr lang="sv-SE" sz="36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Alla betygsdokument ska vara utskrivna på arkivbeständigt papper.</a:t>
            </a:r>
          </a:p>
          <a:p>
            <a:endParaRPr lang="sv-SE" dirty="0"/>
          </a:p>
          <a:p>
            <a:r>
              <a:rPr lang="sv-SE" dirty="0" smtClean="0"/>
              <a:t>Svenskt Arkiv 80 eller motsvarande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B783-84F6-4B1B-B99E-D4E7262B3474}" type="datetime1">
              <a:rPr lang="sv-SE" smtClean="0"/>
              <a:t>2016-10-11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Grundutbildning för arkivredogörare – komplettering för fristående skolor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20969-A8C0-4B2D-9206-9736A63407E6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86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ubrik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143000"/>
          </a:xfrm>
        </p:spPr>
        <p:txBody>
          <a:bodyPr/>
          <a:lstStyle/>
          <a:p>
            <a:pPr algn="ctr"/>
            <a:r>
              <a:rPr lang="sv-SE" sz="3600" dirty="0" smtClean="0"/>
              <a:t>Enkelsidig utskrift</a:t>
            </a:r>
            <a:endParaRPr lang="sv-SE" sz="1000" b="0" dirty="0" smtClean="0"/>
          </a:p>
        </p:txBody>
      </p:sp>
      <p:sp>
        <p:nvSpPr>
          <p:cNvPr id="7171" name="Underrubrik 2"/>
          <p:cNvSpPr>
            <a:spLocks noGrp="1"/>
          </p:cNvSpPr>
          <p:nvPr>
            <p:ph type="subTitle" idx="1"/>
          </p:nvPr>
        </p:nvSpPr>
        <p:spPr>
          <a:xfrm>
            <a:off x="685800" y="1785938"/>
            <a:ext cx="7815263" cy="4000500"/>
          </a:xfrm>
        </p:spPr>
        <p:txBody>
          <a:bodyPr/>
          <a:lstStyle/>
          <a:p>
            <a:r>
              <a:rPr lang="sv-SE" dirty="0" smtClean="0">
                <a:latin typeface="Arial" pitchFamily="34" charset="0"/>
              </a:rPr>
              <a:t>Alla arkivhandlingar ska skrivas ut enkelsidigt.</a:t>
            </a:r>
            <a:endParaRPr lang="sv-SE" b="1" dirty="0" smtClean="0">
              <a:latin typeface="Arial" pitchFamily="34" charset="0"/>
            </a:endParaRPr>
          </a:p>
        </p:txBody>
      </p:sp>
      <p:sp>
        <p:nvSpPr>
          <p:cNvPr id="7172" name="Platshållare fö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85CBEDD-95B0-44F8-BA20-0B431163C767}" type="datetime1">
              <a:rPr lang="sv-SE" smtClean="0">
                <a:latin typeface="Arial" pitchFamily="34" charset="0"/>
              </a:rPr>
              <a:t>2016-10-11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7173" name="Platshållare för sidfo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smtClean="0">
                <a:latin typeface="Arial" pitchFamily="34" charset="0"/>
              </a:rPr>
              <a:t>Grundutbildning för arkivredogörare – komplettering för fristående skolor</a:t>
            </a:r>
            <a:endParaRPr lang="sv-SE" smtClean="0">
              <a:latin typeface="Arial" pitchFamily="34" charset="0"/>
            </a:endParaRPr>
          </a:p>
        </p:txBody>
      </p:sp>
      <p:sp>
        <p:nvSpPr>
          <p:cNvPr id="7174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5E835C-A826-4278-A49D-209AD0770B66}" type="slidenum">
              <a:rPr lang="sv-SE" smtClean="0">
                <a:latin typeface="Arial" pitchFamily="34" charset="0"/>
              </a:rPr>
              <a:pPr/>
              <a:t>9</a:t>
            </a:fld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idemönster">
  <a:themeElements>
    <a:clrScheme name="Anpassad 1">
      <a:dk1>
        <a:srgbClr val="000000"/>
      </a:dk1>
      <a:lt1>
        <a:srgbClr val="FFFFFF"/>
      </a:lt1>
      <a:dk2>
        <a:srgbClr val="4C4C4C"/>
      </a:dk2>
      <a:lt2>
        <a:srgbClr val="8E8E8E"/>
      </a:lt2>
      <a:accent1>
        <a:srgbClr val="00A9B9"/>
      </a:accent1>
      <a:accent2>
        <a:srgbClr val="D41737"/>
      </a:accent2>
      <a:accent3>
        <a:srgbClr val="EA516D"/>
      </a:accent3>
      <a:accent4>
        <a:srgbClr val="8DA85A"/>
      </a:accent4>
      <a:accent5>
        <a:srgbClr val="E94E1B"/>
      </a:accent5>
      <a:accent6>
        <a:srgbClr val="005365"/>
      </a:accent6>
      <a:hlink>
        <a:srgbClr val="000000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idemönster</Template>
  <TotalTime>1579</TotalTime>
  <Words>577</Words>
  <Application>Microsoft Office PowerPoint</Application>
  <PresentationFormat>Bildspel på skärmen (4:3)</PresentationFormat>
  <Paragraphs>188</Paragraphs>
  <Slides>20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Calibri</vt:lpstr>
      <vt:lpstr>Courier New</vt:lpstr>
      <vt:lpstr>Georgia</vt:lpstr>
      <vt:lpstr>Helvetica</vt:lpstr>
      <vt:lpstr>Lucida Grande</vt:lpstr>
      <vt:lpstr>Times New Roman</vt:lpstr>
      <vt:lpstr>Presentation idemönster</vt:lpstr>
      <vt:lpstr>Grundutbildning för arkivredogörare - komplettering för fristående skolor</vt:lpstr>
      <vt:lpstr>Anvisningar till  fristående skolor</vt:lpstr>
      <vt:lpstr>Lagkrav</vt:lpstr>
      <vt:lpstr>Vad kan lämnas in från grundskolor?</vt:lpstr>
      <vt:lpstr>Vad ska lämnas in från gymnasieskolor?</vt:lpstr>
      <vt:lpstr>Vad får lämnas in från gymnasieskolor?</vt:lpstr>
      <vt:lpstr>Betyg finns från följande skolor</vt:lpstr>
      <vt:lpstr>Arkivbeständigt papper</vt:lpstr>
      <vt:lpstr>Enkelsidig utskrift</vt:lpstr>
      <vt:lpstr>Så skriver man på aktomslaget</vt:lpstr>
      <vt:lpstr>Exempel märkning omslag för grundskola Märkningen ska spegla innehållet i akten.</vt:lpstr>
      <vt:lpstr>Exempel märkning omslag för gymnasiet Märkningen ska spegla innehållet i akten.</vt:lpstr>
      <vt:lpstr>Så skriver man på arkivboxen</vt:lpstr>
      <vt:lpstr>Exempel märkning arkivboxar för grundskolan</vt:lpstr>
      <vt:lpstr>Exempel märkning arkivboxar för gymnasieskolan</vt:lpstr>
      <vt:lpstr>Elever med sekretessmarkering eller kvarskrivning </vt:lpstr>
      <vt:lpstr>Leveranstid</vt:lpstr>
      <vt:lpstr>Reversal för enkel leverans</vt:lpstr>
      <vt:lpstr>Klart för leverans</vt:lpstr>
      <vt:lpstr>PowerPoint-presentation</vt:lpstr>
    </vt:vector>
  </TitlesOfParts>
  <Company>Linköpings Kommun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dalmar</dc:creator>
  <cp:lastModifiedBy>dalmar</cp:lastModifiedBy>
  <cp:revision>96</cp:revision>
  <cp:lastPrinted>2016-05-13T12:21:17Z</cp:lastPrinted>
  <dcterms:created xsi:type="dcterms:W3CDTF">2013-09-19T13:45:13Z</dcterms:created>
  <dcterms:modified xsi:type="dcterms:W3CDTF">2016-10-11T12:13:47Z</dcterms:modified>
</cp:coreProperties>
</file>