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4"/>
  </p:notesMasterIdLst>
  <p:handoutMasterIdLst>
    <p:handoutMasterId r:id="rId55"/>
  </p:handoutMasterIdLst>
  <p:sldIdLst>
    <p:sldId id="277" r:id="rId2"/>
    <p:sldId id="351" r:id="rId3"/>
    <p:sldId id="348" r:id="rId4"/>
    <p:sldId id="346" r:id="rId5"/>
    <p:sldId id="326" r:id="rId6"/>
    <p:sldId id="327" r:id="rId7"/>
    <p:sldId id="349" r:id="rId8"/>
    <p:sldId id="330" r:id="rId9"/>
    <p:sldId id="332" r:id="rId10"/>
    <p:sldId id="280" r:id="rId11"/>
    <p:sldId id="281" r:id="rId12"/>
    <p:sldId id="350" r:id="rId13"/>
    <p:sldId id="313" r:id="rId14"/>
    <p:sldId id="342" r:id="rId15"/>
    <p:sldId id="354" r:id="rId16"/>
    <p:sldId id="370" r:id="rId17"/>
    <p:sldId id="371" r:id="rId18"/>
    <p:sldId id="357" r:id="rId19"/>
    <p:sldId id="358" r:id="rId20"/>
    <p:sldId id="359" r:id="rId21"/>
    <p:sldId id="360" r:id="rId22"/>
    <p:sldId id="369" r:id="rId23"/>
    <p:sldId id="368" r:id="rId24"/>
    <p:sldId id="333" r:id="rId25"/>
    <p:sldId id="338" r:id="rId26"/>
    <p:sldId id="282" r:id="rId27"/>
    <p:sldId id="283" r:id="rId28"/>
    <p:sldId id="312" r:id="rId29"/>
    <p:sldId id="284" r:id="rId30"/>
    <p:sldId id="361" r:id="rId31"/>
    <p:sldId id="362" r:id="rId32"/>
    <p:sldId id="285" r:id="rId33"/>
    <p:sldId id="363" r:id="rId34"/>
    <p:sldId id="364" r:id="rId35"/>
    <p:sldId id="365" r:id="rId36"/>
    <p:sldId id="286" r:id="rId37"/>
    <p:sldId id="335" r:id="rId38"/>
    <p:sldId id="353" r:id="rId39"/>
    <p:sldId id="343" r:id="rId40"/>
    <p:sldId id="301" r:id="rId41"/>
    <p:sldId id="303" r:id="rId42"/>
    <p:sldId id="339" r:id="rId43"/>
    <p:sldId id="302" r:id="rId44"/>
    <p:sldId id="344" r:id="rId45"/>
    <p:sldId id="307" r:id="rId46"/>
    <p:sldId id="318" r:id="rId47"/>
    <p:sldId id="323" r:id="rId48"/>
    <p:sldId id="319" r:id="rId49"/>
    <p:sldId id="366" r:id="rId50"/>
    <p:sldId id="367" r:id="rId51"/>
    <p:sldId id="324" r:id="rId52"/>
    <p:sldId id="311" r:id="rId53"/>
  </p:sldIdLst>
  <p:sldSz cx="9144000" cy="6858000" type="screen4x3"/>
  <p:notesSz cx="6797675" cy="9926638"/>
  <p:defaultTextStyle>
    <a:defPPr>
      <a:defRPr lang="sv-SE"/>
    </a:defPPr>
    <a:lvl1pPr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5pPr>
    <a:lvl6pPr marL="2286000" algn="l" defTabSz="914400" rtl="0" eaLnBrk="1" latinLnBrk="0" hangingPunct="1">
      <a:defRPr kern="1200">
        <a:solidFill>
          <a:schemeClr val="tx1"/>
        </a:solidFill>
        <a:latin typeface="Georgia" pitchFamily="18" charset="0"/>
        <a:ea typeface="ＭＳ Ｐゴシック" pitchFamily="34" charset="-128"/>
        <a:cs typeface="+mn-cs"/>
      </a:defRPr>
    </a:lvl6pPr>
    <a:lvl7pPr marL="2743200" algn="l" defTabSz="914400" rtl="0" eaLnBrk="1" latinLnBrk="0" hangingPunct="1">
      <a:defRPr kern="1200">
        <a:solidFill>
          <a:schemeClr val="tx1"/>
        </a:solidFill>
        <a:latin typeface="Georgia" pitchFamily="18" charset="0"/>
        <a:ea typeface="ＭＳ Ｐゴシック" pitchFamily="34" charset="-128"/>
        <a:cs typeface="+mn-cs"/>
      </a:defRPr>
    </a:lvl7pPr>
    <a:lvl8pPr marL="3200400" algn="l" defTabSz="914400" rtl="0" eaLnBrk="1" latinLnBrk="0" hangingPunct="1">
      <a:defRPr kern="1200">
        <a:solidFill>
          <a:schemeClr val="tx1"/>
        </a:solidFill>
        <a:latin typeface="Georgia" pitchFamily="18" charset="0"/>
        <a:ea typeface="ＭＳ Ｐゴシック" pitchFamily="34" charset="-128"/>
        <a:cs typeface="+mn-cs"/>
      </a:defRPr>
    </a:lvl8pPr>
    <a:lvl9pPr marL="3657600" algn="l" defTabSz="914400" rtl="0" eaLnBrk="1" latinLnBrk="0" hangingPunct="1">
      <a:defRPr kern="1200">
        <a:solidFill>
          <a:schemeClr val="tx1"/>
        </a:solidFill>
        <a:latin typeface="Georgia"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19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6400" cy="496888"/>
          </a:xfrm>
          <a:prstGeom prst="rect">
            <a:avLst/>
          </a:prstGeom>
        </p:spPr>
        <p:txBody>
          <a:bodyPr vert="horz" lIns="91431" tIns="45715" rIns="91431" bIns="45715" rtlCol="0"/>
          <a:lstStyle>
            <a:lvl1pPr algn="l">
              <a:defRPr sz="1200"/>
            </a:lvl1pPr>
          </a:lstStyle>
          <a:p>
            <a:endParaRPr lang="sv-SE"/>
          </a:p>
        </p:txBody>
      </p:sp>
      <p:sp>
        <p:nvSpPr>
          <p:cNvPr id="3" name="Platshållare för datum 2"/>
          <p:cNvSpPr>
            <a:spLocks noGrp="1"/>
          </p:cNvSpPr>
          <p:nvPr>
            <p:ph type="dt" sz="quarter" idx="1"/>
          </p:nvPr>
        </p:nvSpPr>
        <p:spPr>
          <a:xfrm>
            <a:off x="3849688" y="1"/>
            <a:ext cx="2946400" cy="496888"/>
          </a:xfrm>
          <a:prstGeom prst="rect">
            <a:avLst/>
          </a:prstGeom>
        </p:spPr>
        <p:txBody>
          <a:bodyPr vert="horz" lIns="91431" tIns="45715" rIns="91431" bIns="45715" rtlCol="0"/>
          <a:lstStyle>
            <a:lvl1pPr algn="r">
              <a:defRPr sz="1200"/>
            </a:lvl1pPr>
          </a:lstStyle>
          <a:p>
            <a:fld id="{F3BEB30A-F4D9-4093-9E3D-1F316C7CDEB1}" type="datetimeFigureOut">
              <a:rPr lang="sv-SE" smtClean="0"/>
              <a:pPr/>
              <a:t>2019-05-20</a:t>
            </a:fld>
            <a:endParaRPr lang="sv-SE"/>
          </a:p>
        </p:txBody>
      </p:sp>
      <p:sp>
        <p:nvSpPr>
          <p:cNvPr id="4" name="Platshållare för sidfot 3"/>
          <p:cNvSpPr>
            <a:spLocks noGrp="1"/>
          </p:cNvSpPr>
          <p:nvPr>
            <p:ph type="ftr" sz="quarter" idx="2"/>
          </p:nvPr>
        </p:nvSpPr>
        <p:spPr>
          <a:xfrm>
            <a:off x="0" y="9428163"/>
            <a:ext cx="2946400" cy="496887"/>
          </a:xfrm>
          <a:prstGeom prst="rect">
            <a:avLst/>
          </a:prstGeom>
        </p:spPr>
        <p:txBody>
          <a:bodyPr vert="horz" lIns="91431" tIns="45715" rIns="91431" bIns="45715" rtlCol="0" anchor="b"/>
          <a:lstStyle>
            <a:lvl1pPr algn="l">
              <a:defRPr sz="1200"/>
            </a:lvl1pPr>
          </a:lstStyle>
          <a:p>
            <a:endParaRPr lang="sv-SE"/>
          </a:p>
        </p:txBody>
      </p:sp>
      <p:sp>
        <p:nvSpPr>
          <p:cNvPr id="5" name="Platshållare för bildnummer 4"/>
          <p:cNvSpPr>
            <a:spLocks noGrp="1"/>
          </p:cNvSpPr>
          <p:nvPr>
            <p:ph type="sldNum" sz="quarter" idx="3"/>
          </p:nvPr>
        </p:nvSpPr>
        <p:spPr>
          <a:xfrm>
            <a:off x="3849688" y="9428163"/>
            <a:ext cx="2946400" cy="496887"/>
          </a:xfrm>
          <a:prstGeom prst="rect">
            <a:avLst/>
          </a:prstGeom>
        </p:spPr>
        <p:txBody>
          <a:bodyPr vert="horz" lIns="91431" tIns="45715" rIns="91431" bIns="45715" rtlCol="0" anchor="b"/>
          <a:lstStyle>
            <a:lvl1pPr algn="r">
              <a:defRPr sz="1200"/>
            </a:lvl1pPr>
          </a:lstStyle>
          <a:p>
            <a:fld id="{5B2AC74C-1393-4EAB-9C1D-B4B066B892B2}" type="slidenum">
              <a:rPr lang="sv-SE" smtClean="0"/>
              <a:pPr/>
              <a:t>‹#›</a:t>
            </a:fld>
            <a:endParaRPr lang="sv-SE"/>
          </a:p>
        </p:txBody>
      </p:sp>
    </p:spTree>
    <p:extLst>
      <p:ext uri="{BB962C8B-B14F-4D97-AF65-F5344CB8AC3E}">
        <p14:creationId xmlns:p14="http://schemas.microsoft.com/office/powerpoint/2010/main" val="11097056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1" y="1"/>
            <a:ext cx="2945659" cy="496332"/>
          </a:xfrm>
          <a:prstGeom prst="rect">
            <a:avLst/>
          </a:prstGeom>
        </p:spPr>
        <p:txBody>
          <a:bodyPr vert="horz" lIns="91431" tIns="45715" rIns="91431" bIns="45715" rtlCol="0"/>
          <a:lstStyle>
            <a:lvl1pPr algn="l">
              <a:defRPr sz="1200">
                <a:latin typeface="Calibri" charset="0"/>
                <a:ea typeface="ＭＳ Ｐゴシック" charset="0"/>
                <a:cs typeface="ＭＳ Ｐゴシック" charset="0"/>
              </a:defRPr>
            </a:lvl1pPr>
          </a:lstStyle>
          <a:p>
            <a:pPr>
              <a:defRPr/>
            </a:pPr>
            <a:endParaRPr lang="sv-SE"/>
          </a:p>
        </p:txBody>
      </p:sp>
      <p:sp>
        <p:nvSpPr>
          <p:cNvPr id="3" name="Platshållare för datum 2"/>
          <p:cNvSpPr>
            <a:spLocks noGrp="1"/>
          </p:cNvSpPr>
          <p:nvPr>
            <p:ph type="dt" idx="1"/>
          </p:nvPr>
        </p:nvSpPr>
        <p:spPr>
          <a:xfrm>
            <a:off x="3850444" y="1"/>
            <a:ext cx="2945659" cy="496332"/>
          </a:xfrm>
          <a:prstGeom prst="rect">
            <a:avLst/>
          </a:prstGeom>
        </p:spPr>
        <p:txBody>
          <a:bodyPr vert="horz" lIns="91431" tIns="45715" rIns="91431" bIns="45715" rtlCol="0"/>
          <a:lstStyle>
            <a:lvl1pPr algn="r">
              <a:defRPr sz="1200" smtClean="0">
                <a:latin typeface="Calibri" charset="0"/>
                <a:ea typeface="ＭＳ Ｐゴシック" charset="0"/>
                <a:cs typeface="ＭＳ Ｐゴシック" charset="0"/>
              </a:defRPr>
            </a:lvl1pPr>
          </a:lstStyle>
          <a:p>
            <a:pPr>
              <a:defRPr/>
            </a:pPr>
            <a:fld id="{70CA4327-488F-432B-B564-5D9FD899FF4E}" type="datetimeFigureOut">
              <a:rPr lang="sv-SE"/>
              <a:pPr>
                <a:defRPr/>
              </a:pPr>
              <a:t>2019-05-20</a:t>
            </a:fld>
            <a:endParaRPr lang="sv-SE"/>
          </a:p>
        </p:txBody>
      </p:sp>
      <p:sp>
        <p:nvSpPr>
          <p:cNvPr id="4" name="Platshållare för bildobjekt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31" tIns="45715" rIns="91431" bIns="45715" rtlCol="0" anchor="ctr"/>
          <a:lstStyle/>
          <a:p>
            <a:pPr lvl="0"/>
            <a:endParaRPr lang="sv-SE" noProof="0"/>
          </a:p>
        </p:txBody>
      </p:sp>
      <p:sp>
        <p:nvSpPr>
          <p:cNvPr id="5" name="Platshållare för anteckningar 4"/>
          <p:cNvSpPr>
            <a:spLocks noGrp="1"/>
          </p:cNvSpPr>
          <p:nvPr>
            <p:ph type="body" sz="quarter" idx="3"/>
          </p:nvPr>
        </p:nvSpPr>
        <p:spPr>
          <a:xfrm>
            <a:off x="679768" y="4715154"/>
            <a:ext cx="5438140" cy="4466987"/>
          </a:xfrm>
          <a:prstGeom prst="rect">
            <a:avLst/>
          </a:prstGeom>
        </p:spPr>
        <p:txBody>
          <a:bodyPr vert="horz" lIns="91431" tIns="45715" rIns="91431" bIns="45715" rtlCol="0">
            <a:normAutofit/>
          </a:bodyPr>
          <a:lstStyle/>
          <a:p>
            <a:pPr lvl="0"/>
            <a:r>
              <a:rPr lang="sv-SE" noProof="0" smtClean="0"/>
              <a:t>Klicka här för att ändra format på bakgrundstexten</a:t>
            </a:r>
          </a:p>
          <a:p>
            <a:pPr lvl="1"/>
            <a:r>
              <a:rPr lang="sv-SE" noProof="0" smtClean="0"/>
              <a:t>Nivå två</a:t>
            </a:r>
          </a:p>
          <a:p>
            <a:pPr lvl="2"/>
            <a:r>
              <a:rPr lang="sv-SE" noProof="0" smtClean="0"/>
              <a:t>Nivå tre</a:t>
            </a:r>
          </a:p>
          <a:p>
            <a:pPr lvl="3"/>
            <a:r>
              <a:rPr lang="sv-SE" noProof="0" smtClean="0"/>
              <a:t>Nivå fyra</a:t>
            </a:r>
          </a:p>
          <a:p>
            <a:pPr lvl="4"/>
            <a:r>
              <a:rPr lang="sv-SE" noProof="0" smtClean="0"/>
              <a:t>Nivå fem</a:t>
            </a:r>
            <a:endParaRPr lang="sv-SE" noProof="0"/>
          </a:p>
        </p:txBody>
      </p:sp>
      <p:sp>
        <p:nvSpPr>
          <p:cNvPr id="6" name="Platshållare för sidfot 5"/>
          <p:cNvSpPr>
            <a:spLocks noGrp="1"/>
          </p:cNvSpPr>
          <p:nvPr>
            <p:ph type="ftr" sz="quarter" idx="4"/>
          </p:nvPr>
        </p:nvSpPr>
        <p:spPr>
          <a:xfrm>
            <a:off x="1" y="9428584"/>
            <a:ext cx="2945659" cy="496332"/>
          </a:xfrm>
          <a:prstGeom prst="rect">
            <a:avLst/>
          </a:prstGeom>
        </p:spPr>
        <p:txBody>
          <a:bodyPr vert="horz" lIns="91431" tIns="45715" rIns="91431" bIns="45715" rtlCol="0" anchor="b"/>
          <a:lstStyle>
            <a:lvl1pPr algn="l">
              <a:defRPr sz="1200">
                <a:latin typeface="Calibri" charset="0"/>
                <a:ea typeface="ＭＳ Ｐゴシック" charset="0"/>
                <a:cs typeface="ＭＳ Ｐゴシック" charset="0"/>
              </a:defRPr>
            </a:lvl1pPr>
          </a:lstStyle>
          <a:p>
            <a:pPr>
              <a:defRPr/>
            </a:pPr>
            <a:endParaRPr lang="sv-SE"/>
          </a:p>
        </p:txBody>
      </p:sp>
      <p:sp>
        <p:nvSpPr>
          <p:cNvPr id="7" name="Platshållare för bildnummer 6"/>
          <p:cNvSpPr>
            <a:spLocks noGrp="1"/>
          </p:cNvSpPr>
          <p:nvPr>
            <p:ph type="sldNum" sz="quarter" idx="5"/>
          </p:nvPr>
        </p:nvSpPr>
        <p:spPr>
          <a:xfrm>
            <a:off x="3850444" y="9428584"/>
            <a:ext cx="2945659" cy="496332"/>
          </a:xfrm>
          <a:prstGeom prst="rect">
            <a:avLst/>
          </a:prstGeom>
        </p:spPr>
        <p:txBody>
          <a:bodyPr vert="horz" lIns="91431" tIns="45715" rIns="91431" bIns="45715" rtlCol="0" anchor="b"/>
          <a:lstStyle>
            <a:lvl1pPr algn="r">
              <a:defRPr sz="1200" smtClean="0">
                <a:latin typeface="Calibri" charset="0"/>
                <a:ea typeface="ＭＳ Ｐゴシック" charset="0"/>
                <a:cs typeface="ＭＳ Ｐゴシック" charset="0"/>
              </a:defRPr>
            </a:lvl1pPr>
          </a:lstStyle>
          <a:p>
            <a:pPr>
              <a:defRPr/>
            </a:pPr>
            <a:fld id="{66B251DF-595D-457F-B839-250E4D015FF1}" type="slidenum">
              <a:rPr lang="sv-SE"/>
              <a:pPr>
                <a:defRPr/>
              </a:pPr>
              <a:t>‹#›</a:t>
            </a:fld>
            <a:endParaRPr lang="sv-SE"/>
          </a:p>
        </p:txBody>
      </p:sp>
    </p:spTree>
    <p:extLst>
      <p:ext uri="{BB962C8B-B14F-4D97-AF65-F5344CB8AC3E}">
        <p14:creationId xmlns:p14="http://schemas.microsoft.com/office/powerpoint/2010/main" val="468258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1</a:t>
            </a:fld>
            <a:endParaRPr lang="sv-SE"/>
          </a:p>
        </p:txBody>
      </p:sp>
    </p:spTree>
    <p:extLst>
      <p:ext uri="{BB962C8B-B14F-4D97-AF65-F5344CB8AC3E}">
        <p14:creationId xmlns:p14="http://schemas.microsoft.com/office/powerpoint/2010/main" val="26345431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15</a:t>
            </a:fld>
            <a:endParaRPr lang="sv-SE"/>
          </a:p>
        </p:txBody>
      </p:sp>
    </p:spTree>
    <p:extLst>
      <p:ext uri="{BB962C8B-B14F-4D97-AF65-F5344CB8AC3E}">
        <p14:creationId xmlns:p14="http://schemas.microsoft.com/office/powerpoint/2010/main" val="41192729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16</a:t>
            </a:fld>
            <a:endParaRPr lang="sv-SE"/>
          </a:p>
        </p:txBody>
      </p:sp>
    </p:spTree>
    <p:extLst>
      <p:ext uri="{BB962C8B-B14F-4D97-AF65-F5344CB8AC3E}">
        <p14:creationId xmlns:p14="http://schemas.microsoft.com/office/powerpoint/2010/main" val="3848619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17</a:t>
            </a:fld>
            <a:endParaRPr lang="sv-SE"/>
          </a:p>
        </p:txBody>
      </p:sp>
    </p:spTree>
    <p:extLst>
      <p:ext uri="{BB962C8B-B14F-4D97-AF65-F5344CB8AC3E}">
        <p14:creationId xmlns:p14="http://schemas.microsoft.com/office/powerpoint/2010/main" val="10420032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18</a:t>
            </a:fld>
            <a:endParaRPr lang="sv-SE"/>
          </a:p>
        </p:txBody>
      </p:sp>
    </p:spTree>
    <p:extLst>
      <p:ext uri="{BB962C8B-B14F-4D97-AF65-F5344CB8AC3E}">
        <p14:creationId xmlns:p14="http://schemas.microsoft.com/office/powerpoint/2010/main" val="679170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 Observera</a:t>
            </a:r>
            <a:r>
              <a:rPr lang="sv-SE" baseline="0" dirty="0" smtClean="0"/>
              <a:t> reversal till Socialnämnden! </a:t>
            </a:r>
          </a:p>
          <a:p>
            <a:r>
              <a:rPr lang="sv-SE" baseline="0" dirty="0" err="1" smtClean="0"/>
              <a:t>SoL</a:t>
            </a:r>
            <a:r>
              <a:rPr lang="sv-SE" baseline="0" dirty="0" smtClean="0"/>
              <a:t> + LSS till SO-nämnden (2år) sedan till </a:t>
            </a:r>
            <a:r>
              <a:rPr lang="sv-SE" baseline="0" dirty="0" err="1" smtClean="0"/>
              <a:t>LiSA</a:t>
            </a:r>
            <a:r>
              <a:rPr lang="sv-SE" baseline="0" dirty="0" smtClean="0"/>
              <a:t> (+3 år)</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19</a:t>
            </a:fld>
            <a:endParaRPr lang="sv-SE"/>
          </a:p>
        </p:txBody>
      </p:sp>
    </p:spTree>
    <p:extLst>
      <p:ext uri="{BB962C8B-B14F-4D97-AF65-F5344CB8AC3E}">
        <p14:creationId xmlns:p14="http://schemas.microsoft.com/office/powerpoint/2010/main" val="18165151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20</a:t>
            </a:fld>
            <a:endParaRPr lang="sv-SE"/>
          </a:p>
        </p:txBody>
      </p:sp>
    </p:spTree>
    <p:extLst>
      <p:ext uri="{BB962C8B-B14F-4D97-AF65-F5344CB8AC3E}">
        <p14:creationId xmlns:p14="http://schemas.microsoft.com/office/powerpoint/2010/main" val="3155889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p>
          <a:p>
            <a:r>
              <a:rPr lang="sv-SE" dirty="0" smtClean="0"/>
              <a:t>HSL till </a:t>
            </a:r>
            <a:r>
              <a:rPr lang="sv-SE" dirty="0" err="1" smtClean="0"/>
              <a:t>LiSA</a:t>
            </a:r>
            <a:r>
              <a:rPr lang="sv-SE" dirty="0" smtClean="0"/>
              <a:t> (3 mån)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21</a:t>
            </a:fld>
            <a:endParaRPr lang="sv-SE"/>
          </a:p>
        </p:txBody>
      </p:sp>
    </p:spTree>
    <p:extLst>
      <p:ext uri="{BB962C8B-B14F-4D97-AF65-F5344CB8AC3E}">
        <p14:creationId xmlns:p14="http://schemas.microsoft.com/office/powerpoint/2010/main" val="3405141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22</a:t>
            </a:fld>
            <a:endParaRPr lang="sv-SE"/>
          </a:p>
        </p:txBody>
      </p:sp>
    </p:spTree>
    <p:extLst>
      <p:ext uri="{BB962C8B-B14F-4D97-AF65-F5344CB8AC3E}">
        <p14:creationId xmlns:p14="http://schemas.microsoft.com/office/powerpoint/2010/main" val="225192040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 t ex daganteckningar</a:t>
            </a:r>
          </a:p>
          <a:p>
            <a:r>
              <a:rPr lang="sv-SE" dirty="0" smtClean="0"/>
              <a:t>Observera föreskrifter</a:t>
            </a:r>
            <a:r>
              <a:rPr lang="sv-SE" baseline="0" dirty="0" smtClean="0"/>
              <a:t> kan aldrig vara styrande för enskilda utförare, bara vägledande</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23</a:t>
            </a:fld>
            <a:endParaRPr lang="sv-SE"/>
          </a:p>
        </p:txBody>
      </p:sp>
    </p:spTree>
    <p:extLst>
      <p:ext uri="{BB962C8B-B14F-4D97-AF65-F5344CB8AC3E}">
        <p14:creationId xmlns:p14="http://schemas.microsoft.com/office/powerpoint/2010/main" val="18647656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24</a:t>
            </a:fld>
            <a:endParaRPr lang="sv-SE"/>
          </a:p>
        </p:txBody>
      </p:sp>
    </p:spTree>
    <p:extLst>
      <p:ext uri="{BB962C8B-B14F-4D97-AF65-F5344CB8AC3E}">
        <p14:creationId xmlns:p14="http://schemas.microsoft.com/office/powerpoint/2010/main" val="745486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3</a:t>
            </a:fld>
            <a:endParaRPr lang="sv-SE"/>
          </a:p>
        </p:txBody>
      </p:sp>
    </p:spTree>
    <p:extLst>
      <p:ext uri="{BB962C8B-B14F-4D97-AF65-F5344CB8AC3E}">
        <p14:creationId xmlns:p14="http://schemas.microsoft.com/office/powerpoint/2010/main" val="3076508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25</a:t>
            </a:fld>
            <a:endParaRPr lang="sv-SE"/>
          </a:p>
        </p:txBody>
      </p:sp>
    </p:spTree>
    <p:extLst>
      <p:ext uri="{BB962C8B-B14F-4D97-AF65-F5344CB8AC3E}">
        <p14:creationId xmlns:p14="http://schemas.microsoft.com/office/powerpoint/2010/main" val="2706398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tshållare för bildobjekt 1"/>
          <p:cNvSpPr>
            <a:spLocks noGrp="1" noRot="1" noChangeAspect="1" noTextEdit="1"/>
          </p:cNvSpPr>
          <p:nvPr>
            <p:ph type="sldImg"/>
          </p:nvPr>
        </p:nvSpPr>
        <p:spPr>
          <a:ln/>
        </p:spPr>
      </p:sp>
      <p:sp>
        <p:nvSpPr>
          <p:cNvPr id="33795" name="Platshållare för anteckningar 2"/>
          <p:cNvSpPr>
            <a:spLocks noGrp="1"/>
          </p:cNvSpPr>
          <p:nvPr>
            <p:ph type="body" idx="1"/>
          </p:nvPr>
        </p:nvSpPr>
        <p:spPr>
          <a:noFill/>
          <a:ln/>
        </p:spPr>
        <p:txBody>
          <a:bodyPr/>
          <a:lstStyle/>
          <a:p>
            <a:endParaRPr lang="sv-SE" dirty="0" smtClean="0"/>
          </a:p>
        </p:txBody>
      </p:sp>
      <p:sp>
        <p:nvSpPr>
          <p:cNvPr id="33796" name="Platshållare för bildnummer 3"/>
          <p:cNvSpPr>
            <a:spLocks noGrp="1"/>
          </p:cNvSpPr>
          <p:nvPr>
            <p:ph type="sldNum" sz="quarter" idx="5"/>
          </p:nvPr>
        </p:nvSpPr>
        <p:spPr>
          <a:noFill/>
        </p:spPr>
        <p:txBody>
          <a:bodyPr/>
          <a:lstStyle/>
          <a:p>
            <a:fld id="{CD0FA318-DC22-4F47-AE9E-78173B5B5701}" type="slidenum">
              <a:rPr lang="sv-SE" smtClean="0">
                <a:latin typeface="Times New Roman" pitchFamily="18" charset="0"/>
              </a:rPr>
              <a:pPr/>
              <a:t>26</a:t>
            </a:fld>
            <a:endParaRPr lang="sv-SE" smtClean="0">
              <a:latin typeface="Times New Roman" pitchFamily="18" charset="0"/>
            </a:endParaRPr>
          </a:p>
        </p:txBody>
      </p:sp>
    </p:spTree>
    <p:extLst>
      <p:ext uri="{BB962C8B-B14F-4D97-AF65-F5344CB8AC3E}">
        <p14:creationId xmlns:p14="http://schemas.microsoft.com/office/powerpoint/2010/main" val="1251289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27</a:t>
            </a:fld>
            <a:endParaRPr lang="sv-SE"/>
          </a:p>
        </p:txBody>
      </p:sp>
    </p:spTree>
    <p:extLst>
      <p:ext uri="{BB962C8B-B14F-4D97-AF65-F5344CB8AC3E}">
        <p14:creationId xmlns:p14="http://schemas.microsoft.com/office/powerpoint/2010/main" val="110487903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28</a:t>
            </a:fld>
            <a:endParaRPr lang="sv-SE"/>
          </a:p>
        </p:txBody>
      </p:sp>
    </p:spTree>
    <p:extLst>
      <p:ext uri="{BB962C8B-B14F-4D97-AF65-F5344CB8AC3E}">
        <p14:creationId xmlns:p14="http://schemas.microsoft.com/office/powerpoint/2010/main" val="21768879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 </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29</a:t>
            </a:fld>
            <a:endParaRPr lang="sv-SE"/>
          </a:p>
        </p:txBody>
      </p:sp>
    </p:spTree>
    <p:extLst>
      <p:ext uri="{BB962C8B-B14F-4D97-AF65-F5344CB8AC3E}">
        <p14:creationId xmlns:p14="http://schemas.microsoft.com/office/powerpoint/2010/main" val="32077550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30</a:t>
            </a:fld>
            <a:endParaRPr lang="sv-SE"/>
          </a:p>
        </p:txBody>
      </p:sp>
    </p:spTree>
    <p:extLst>
      <p:ext uri="{BB962C8B-B14F-4D97-AF65-F5344CB8AC3E}">
        <p14:creationId xmlns:p14="http://schemas.microsoft.com/office/powerpoint/2010/main" val="16257292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31</a:t>
            </a:fld>
            <a:endParaRPr lang="sv-SE"/>
          </a:p>
        </p:txBody>
      </p:sp>
    </p:spTree>
    <p:extLst>
      <p:ext uri="{BB962C8B-B14F-4D97-AF65-F5344CB8AC3E}">
        <p14:creationId xmlns:p14="http://schemas.microsoft.com/office/powerpoint/2010/main" val="241772057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32</a:t>
            </a:fld>
            <a:endParaRPr lang="sv-SE"/>
          </a:p>
        </p:txBody>
      </p:sp>
    </p:spTree>
    <p:extLst>
      <p:ext uri="{BB962C8B-B14F-4D97-AF65-F5344CB8AC3E}">
        <p14:creationId xmlns:p14="http://schemas.microsoft.com/office/powerpoint/2010/main" val="3372576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33</a:t>
            </a:fld>
            <a:endParaRPr lang="sv-SE"/>
          </a:p>
        </p:txBody>
      </p:sp>
    </p:spTree>
    <p:extLst>
      <p:ext uri="{BB962C8B-B14F-4D97-AF65-F5344CB8AC3E}">
        <p14:creationId xmlns:p14="http://schemas.microsoft.com/office/powerpoint/2010/main" val="2170621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34</a:t>
            </a:fld>
            <a:endParaRPr lang="sv-SE"/>
          </a:p>
        </p:txBody>
      </p:sp>
    </p:spTree>
    <p:extLst>
      <p:ext uri="{BB962C8B-B14F-4D97-AF65-F5344CB8AC3E}">
        <p14:creationId xmlns:p14="http://schemas.microsoft.com/office/powerpoint/2010/main" val="2699761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4</a:t>
            </a:fld>
            <a:endParaRPr lang="sv-SE"/>
          </a:p>
        </p:txBody>
      </p:sp>
    </p:spTree>
    <p:extLst>
      <p:ext uri="{BB962C8B-B14F-4D97-AF65-F5344CB8AC3E}">
        <p14:creationId xmlns:p14="http://schemas.microsoft.com/office/powerpoint/2010/main" val="31410335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35</a:t>
            </a:fld>
            <a:endParaRPr lang="sv-SE"/>
          </a:p>
        </p:txBody>
      </p:sp>
    </p:spTree>
    <p:extLst>
      <p:ext uri="{BB962C8B-B14F-4D97-AF65-F5344CB8AC3E}">
        <p14:creationId xmlns:p14="http://schemas.microsoft.com/office/powerpoint/2010/main" val="1307852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r>
              <a:rPr lang="sv-SE" baseline="0" dirty="0" smtClean="0"/>
              <a:t> + MD + </a:t>
            </a:r>
            <a:r>
              <a:rPr lang="sv-SE" baseline="0" dirty="0" smtClean="0"/>
              <a:t>DELTAGARE</a:t>
            </a:r>
          </a:p>
          <a:p>
            <a:r>
              <a:rPr lang="sv-SE" baseline="0" dirty="0" smtClean="0"/>
              <a:t>Depå A + ordnarrum</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39</a:t>
            </a:fld>
            <a:endParaRPr lang="sv-SE"/>
          </a:p>
        </p:txBody>
      </p:sp>
    </p:spTree>
    <p:extLst>
      <p:ext uri="{BB962C8B-B14F-4D97-AF65-F5344CB8AC3E}">
        <p14:creationId xmlns:p14="http://schemas.microsoft.com/office/powerpoint/2010/main" val="34469881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p>
          <a:p>
            <a:r>
              <a:rPr lang="sv-SE" dirty="0" smtClean="0"/>
              <a:t>Tänk på att upprätta en reversal även vid överlämnande</a:t>
            </a:r>
            <a:r>
              <a:rPr lang="sv-SE" baseline="0" dirty="0" smtClean="0"/>
              <a:t> till SO-nämnden! Viktigt att ha en underskriven överlåtelse av materialet. En egen huvudblankett + Stadsarkivets bilaga 2 kan användas. </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40</a:t>
            </a:fld>
            <a:endParaRPr lang="sv-SE"/>
          </a:p>
        </p:txBody>
      </p:sp>
    </p:spTree>
    <p:extLst>
      <p:ext uri="{BB962C8B-B14F-4D97-AF65-F5344CB8AC3E}">
        <p14:creationId xmlns:p14="http://schemas.microsoft.com/office/powerpoint/2010/main" val="15663845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41</a:t>
            </a:fld>
            <a:endParaRPr lang="sv-SE"/>
          </a:p>
        </p:txBody>
      </p:sp>
    </p:spTree>
    <p:extLst>
      <p:ext uri="{BB962C8B-B14F-4D97-AF65-F5344CB8AC3E}">
        <p14:creationId xmlns:p14="http://schemas.microsoft.com/office/powerpoint/2010/main" val="6308667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 nämn</a:t>
            </a:r>
            <a:r>
              <a:rPr lang="sv-SE" baseline="0" dirty="0" smtClean="0"/>
              <a:t> </a:t>
            </a:r>
            <a:r>
              <a:rPr lang="sv-SE" baseline="0" dirty="0" err="1" smtClean="0"/>
              <a:t>SoL</a:t>
            </a:r>
            <a:r>
              <a:rPr lang="sv-SE" baseline="0" dirty="0" smtClean="0"/>
              <a:t> och LSS som omvårdnadsakter</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42</a:t>
            </a:fld>
            <a:endParaRPr lang="sv-SE"/>
          </a:p>
        </p:txBody>
      </p:sp>
    </p:spTree>
    <p:extLst>
      <p:ext uri="{BB962C8B-B14F-4D97-AF65-F5344CB8AC3E}">
        <p14:creationId xmlns:p14="http://schemas.microsoft.com/office/powerpoint/2010/main" val="162482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r>
              <a:rPr lang="sv-SE" baseline="0" dirty="0" smtClean="0"/>
              <a:t> En huvudblankett + 2 bilagor (</a:t>
            </a:r>
            <a:r>
              <a:rPr lang="sv-SE" baseline="0" dirty="0" err="1" smtClean="0"/>
              <a:t>SoL</a:t>
            </a:r>
            <a:r>
              <a:rPr lang="sv-SE" baseline="0" dirty="0" smtClean="0"/>
              <a:t>, HSL, LSS)</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43</a:t>
            </a:fld>
            <a:endParaRPr lang="sv-SE"/>
          </a:p>
        </p:txBody>
      </p:sp>
    </p:spTree>
    <p:extLst>
      <p:ext uri="{BB962C8B-B14F-4D97-AF65-F5344CB8AC3E}">
        <p14:creationId xmlns:p14="http://schemas.microsoft.com/office/powerpoint/2010/main" val="11972519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44</a:t>
            </a:fld>
            <a:endParaRPr lang="sv-SE"/>
          </a:p>
        </p:txBody>
      </p:sp>
    </p:spTree>
    <p:extLst>
      <p:ext uri="{BB962C8B-B14F-4D97-AF65-F5344CB8AC3E}">
        <p14:creationId xmlns:p14="http://schemas.microsoft.com/office/powerpoint/2010/main" val="3919069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46</a:t>
            </a:fld>
            <a:endParaRPr lang="sv-SE"/>
          </a:p>
        </p:txBody>
      </p:sp>
    </p:spTree>
    <p:extLst>
      <p:ext uri="{BB962C8B-B14F-4D97-AF65-F5344CB8AC3E}">
        <p14:creationId xmlns:p14="http://schemas.microsoft.com/office/powerpoint/2010/main" val="64400059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r>
              <a:rPr lang="sv-SE" baseline="0" dirty="0" smtClean="0"/>
              <a:t> kort version eller hoppa över?</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48</a:t>
            </a:fld>
            <a:endParaRPr lang="sv-SE"/>
          </a:p>
        </p:txBody>
      </p:sp>
    </p:spTree>
    <p:extLst>
      <p:ext uri="{BB962C8B-B14F-4D97-AF65-F5344CB8AC3E}">
        <p14:creationId xmlns:p14="http://schemas.microsoft.com/office/powerpoint/2010/main" val="110846217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 kort version eller hoppa över?</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49</a:t>
            </a:fld>
            <a:endParaRPr lang="sv-SE"/>
          </a:p>
        </p:txBody>
      </p:sp>
    </p:spTree>
    <p:extLst>
      <p:ext uri="{BB962C8B-B14F-4D97-AF65-F5344CB8AC3E}">
        <p14:creationId xmlns:p14="http://schemas.microsoft.com/office/powerpoint/2010/main" val="1578363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r>
              <a:rPr lang="sv-SE" baseline="0" dirty="0" smtClean="0"/>
              <a:t> + DELTAGARE</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5</a:t>
            </a:fld>
            <a:endParaRPr lang="sv-SE"/>
          </a:p>
        </p:txBody>
      </p:sp>
    </p:spTree>
    <p:extLst>
      <p:ext uri="{BB962C8B-B14F-4D97-AF65-F5344CB8AC3E}">
        <p14:creationId xmlns:p14="http://schemas.microsoft.com/office/powerpoint/2010/main" val="21655844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50</a:t>
            </a:fld>
            <a:endParaRPr lang="sv-SE"/>
          </a:p>
        </p:txBody>
      </p:sp>
    </p:spTree>
    <p:extLst>
      <p:ext uri="{BB962C8B-B14F-4D97-AF65-F5344CB8AC3E}">
        <p14:creationId xmlns:p14="http://schemas.microsoft.com/office/powerpoint/2010/main" val="2117584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6</a:t>
            </a:fld>
            <a:endParaRPr lang="sv-SE"/>
          </a:p>
        </p:txBody>
      </p:sp>
    </p:spTree>
    <p:extLst>
      <p:ext uri="{BB962C8B-B14F-4D97-AF65-F5344CB8AC3E}">
        <p14:creationId xmlns:p14="http://schemas.microsoft.com/office/powerpoint/2010/main" val="20431251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smtClean="0"/>
              <a:t>PWN</a:t>
            </a:r>
            <a:endParaRPr lang="sv-SE" dirty="0"/>
          </a:p>
        </p:txBody>
      </p:sp>
      <p:sp>
        <p:nvSpPr>
          <p:cNvPr id="4" name="Platshållare för bildnummer 3"/>
          <p:cNvSpPr>
            <a:spLocks noGrp="1"/>
          </p:cNvSpPr>
          <p:nvPr>
            <p:ph type="sldNum" sz="quarter" idx="10"/>
          </p:nvPr>
        </p:nvSpPr>
        <p:spPr/>
        <p:txBody>
          <a:bodyPr/>
          <a:lstStyle/>
          <a:p>
            <a:pPr>
              <a:defRPr/>
            </a:pPr>
            <a:fld id="{66B251DF-595D-457F-B839-250E4D015FF1}" type="slidenum">
              <a:rPr lang="sv-SE" smtClean="0"/>
              <a:pPr>
                <a:defRPr/>
              </a:pPr>
              <a:t>7</a:t>
            </a:fld>
            <a:endParaRPr lang="sv-SE"/>
          </a:p>
        </p:txBody>
      </p:sp>
    </p:spTree>
    <p:extLst>
      <p:ext uri="{BB962C8B-B14F-4D97-AF65-F5344CB8AC3E}">
        <p14:creationId xmlns:p14="http://schemas.microsoft.com/office/powerpoint/2010/main" val="15016406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Platshållare för bildobjekt 1"/>
          <p:cNvSpPr>
            <a:spLocks noGrp="1" noRot="1" noChangeAspect="1" noTextEdit="1"/>
          </p:cNvSpPr>
          <p:nvPr>
            <p:ph type="sldImg"/>
          </p:nvPr>
        </p:nvSpPr>
        <p:spPr>
          <a:ln/>
        </p:spPr>
      </p:sp>
      <p:sp>
        <p:nvSpPr>
          <p:cNvPr id="31747" name="Platshållare för anteckningar 2"/>
          <p:cNvSpPr>
            <a:spLocks noGrp="1"/>
          </p:cNvSpPr>
          <p:nvPr>
            <p:ph type="body" idx="1"/>
          </p:nvPr>
        </p:nvSpPr>
        <p:spPr>
          <a:noFill/>
          <a:ln/>
        </p:spPr>
        <p:txBody>
          <a:bodyPr/>
          <a:lstStyle/>
          <a:p>
            <a:r>
              <a:rPr lang="sv-SE" dirty="0" smtClean="0"/>
              <a:t>Inkommen handling</a:t>
            </a:r>
          </a:p>
          <a:p>
            <a:r>
              <a:rPr lang="sv-SE" dirty="0" smtClean="0"/>
              <a:t>Handlingar som skickas inom den egna myndigheten ska normalt sett inte anses inkomna, och de behöver därför inte diarieföras. De blir allmän handling om de ej rensas bort vid ärendets arkivering.</a:t>
            </a:r>
            <a:br>
              <a:rPr lang="sv-SE" dirty="0" smtClean="0"/>
            </a:br>
            <a:r>
              <a:rPr lang="sv-SE" dirty="0" smtClean="0"/>
              <a:t>Handlingar som skickas mellan olika kommunala bolag räknas som korrespondens mellan myndigheter.</a:t>
            </a:r>
          </a:p>
          <a:p>
            <a:endParaRPr lang="sv-SE" dirty="0" smtClean="0"/>
          </a:p>
          <a:p>
            <a:r>
              <a:rPr lang="sv-SE" dirty="0" smtClean="0"/>
              <a:t>En upprättad allmän handling måste ha färdigställts vid myndigheten. </a:t>
            </a:r>
          </a:p>
          <a:p>
            <a:r>
              <a:rPr lang="sv-SE" b="1" i="1" dirty="0" smtClean="0"/>
              <a:t>	</a:t>
            </a:r>
            <a:r>
              <a:rPr lang="sv-SE" dirty="0" smtClean="0"/>
              <a:t>Man skiljer mellan tre slag av upprättade handlingar:</a:t>
            </a:r>
          </a:p>
          <a:p>
            <a:r>
              <a:rPr lang="sv-SE" dirty="0" smtClean="0"/>
              <a:t>Med handlingar som har </a:t>
            </a:r>
            <a:r>
              <a:rPr lang="sv-SE" b="1" i="1" dirty="0" smtClean="0"/>
              <a:t>expedierats</a:t>
            </a:r>
            <a:r>
              <a:rPr lang="sv-SE" dirty="0" smtClean="0"/>
              <a:t> menas skrivelser, som har skickats iväg till en mottagare utanför myndigheten. Myndighetens arkivkopia blir då allmän handling.</a:t>
            </a:r>
            <a:r>
              <a:rPr lang="sv-SE" i="1" dirty="0" smtClean="0"/>
              <a:t>  </a:t>
            </a:r>
            <a:endParaRPr lang="sv-SE" dirty="0" smtClean="0"/>
          </a:p>
          <a:p>
            <a:r>
              <a:rPr lang="sv-SE" dirty="0" smtClean="0"/>
              <a:t>Handlingar som </a:t>
            </a:r>
            <a:r>
              <a:rPr lang="sv-SE" b="1" i="1" dirty="0" smtClean="0"/>
              <a:t>inte har expedierats men som tillhör ett visst ärende</a:t>
            </a:r>
            <a:r>
              <a:rPr lang="sv-SE" dirty="0" smtClean="0"/>
              <a:t> blir allmän först när ärendet har slutbehandlats.</a:t>
            </a:r>
          </a:p>
          <a:p>
            <a:r>
              <a:rPr lang="sv-SE" dirty="0" smtClean="0"/>
              <a:t>Handlingar som </a:t>
            </a:r>
            <a:r>
              <a:rPr lang="sv-SE" b="1" i="1" dirty="0" smtClean="0"/>
              <a:t>varken har expedierats eller hör till ett visst ärende</a:t>
            </a:r>
            <a:r>
              <a:rPr lang="sv-SE" dirty="0" smtClean="0"/>
              <a:t> blir allmänna när de har justerats eller färdigställts på något annat sätt t.ex. PM, protokoll och rapporter.</a:t>
            </a:r>
          </a:p>
          <a:p>
            <a:endParaRPr lang="sv-SE" dirty="0" smtClean="0"/>
          </a:p>
          <a:p>
            <a:endParaRPr lang="sv-SE" dirty="0" smtClean="0"/>
          </a:p>
        </p:txBody>
      </p:sp>
      <p:sp>
        <p:nvSpPr>
          <p:cNvPr id="31748" name="Platshållare för bildnummer 3"/>
          <p:cNvSpPr>
            <a:spLocks noGrp="1"/>
          </p:cNvSpPr>
          <p:nvPr>
            <p:ph type="sldNum" sz="quarter" idx="5"/>
          </p:nvPr>
        </p:nvSpPr>
        <p:spPr>
          <a:noFill/>
        </p:spPr>
        <p:txBody>
          <a:bodyPr/>
          <a:lstStyle/>
          <a:p>
            <a:fld id="{F269939C-CCF2-4935-AF39-E6E94B6691E4}" type="slidenum">
              <a:rPr lang="sv-SE" smtClean="0">
                <a:latin typeface="Times New Roman" pitchFamily="18" charset="0"/>
              </a:rPr>
              <a:pPr/>
              <a:t>10</a:t>
            </a:fld>
            <a:endParaRPr lang="sv-SE" smtClean="0">
              <a:latin typeface="Times New Roman" pitchFamily="18" charset="0"/>
            </a:endParaRPr>
          </a:p>
        </p:txBody>
      </p:sp>
    </p:spTree>
    <p:extLst>
      <p:ext uri="{BB962C8B-B14F-4D97-AF65-F5344CB8AC3E}">
        <p14:creationId xmlns:p14="http://schemas.microsoft.com/office/powerpoint/2010/main" val="2811440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Platshållare för bildobjekt 1"/>
          <p:cNvSpPr>
            <a:spLocks noGrp="1" noRot="1" noChangeAspect="1" noTextEdit="1"/>
          </p:cNvSpPr>
          <p:nvPr>
            <p:ph type="sldImg"/>
          </p:nvPr>
        </p:nvSpPr>
        <p:spPr>
          <a:ln/>
        </p:spPr>
      </p:sp>
      <p:sp>
        <p:nvSpPr>
          <p:cNvPr id="32771" name="Platshållare för anteckningar 2"/>
          <p:cNvSpPr>
            <a:spLocks noGrp="1"/>
          </p:cNvSpPr>
          <p:nvPr>
            <p:ph type="body" idx="1"/>
          </p:nvPr>
        </p:nvSpPr>
        <p:spPr>
          <a:noFill/>
          <a:ln/>
        </p:spPr>
        <p:txBody>
          <a:bodyPr/>
          <a:lstStyle/>
          <a:p>
            <a:r>
              <a:rPr lang="sv-SE" smtClean="0"/>
              <a:t>Inkommen handling</a:t>
            </a:r>
          </a:p>
          <a:p>
            <a:r>
              <a:rPr lang="sv-SE" smtClean="0"/>
              <a:t>Handlingar som skickas inom den egna myndigheten ska normalt sett inte anses inkomna, och de behöver därför inte diarieföras. De blir allmän handling om de ej rensas bort vid ärendets arkivering.</a:t>
            </a:r>
            <a:br>
              <a:rPr lang="sv-SE" smtClean="0"/>
            </a:br>
            <a:r>
              <a:rPr lang="sv-SE" smtClean="0"/>
              <a:t>Handlingar som skickas mellan olika kommunala bolag räknas som korrespondens mellan myndigheter.</a:t>
            </a:r>
          </a:p>
          <a:p>
            <a:endParaRPr lang="sv-SE" smtClean="0"/>
          </a:p>
          <a:p>
            <a:r>
              <a:rPr lang="sv-SE" smtClean="0"/>
              <a:t>En upprättad allmän handling måste ha färdigställts vid myndigheten. </a:t>
            </a:r>
          </a:p>
          <a:p>
            <a:r>
              <a:rPr lang="sv-SE" b="1" i="1" smtClean="0"/>
              <a:t>	</a:t>
            </a:r>
            <a:r>
              <a:rPr lang="sv-SE" smtClean="0"/>
              <a:t>Man skiljer mellan tre slag av upprättade handlingar:</a:t>
            </a:r>
          </a:p>
          <a:p>
            <a:r>
              <a:rPr lang="sv-SE" smtClean="0"/>
              <a:t>Med handlingar som har </a:t>
            </a:r>
            <a:r>
              <a:rPr lang="sv-SE" b="1" i="1" smtClean="0"/>
              <a:t>expedierats</a:t>
            </a:r>
            <a:r>
              <a:rPr lang="sv-SE" smtClean="0"/>
              <a:t> menas skrivelser, som har skickats iväg till en mottagare utanför myndigheten. Myndighetens arkivkopia blir då allmän handling.</a:t>
            </a:r>
            <a:r>
              <a:rPr lang="sv-SE" i="1" smtClean="0"/>
              <a:t>  </a:t>
            </a:r>
            <a:endParaRPr lang="sv-SE" smtClean="0"/>
          </a:p>
          <a:p>
            <a:r>
              <a:rPr lang="sv-SE" smtClean="0"/>
              <a:t>Handlingar som </a:t>
            </a:r>
            <a:r>
              <a:rPr lang="sv-SE" b="1" i="1" smtClean="0"/>
              <a:t>inte har expedierats men som tillhör ett visst ärende</a:t>
            </a:r>
            <a:r>
              <a:rPr lang="sv-SE" smtClean="0"/>
              <a:t> blir allmän först när ärendet har slutbehandlats.</a:t>
            </a:r>
          </a:p>
          <a:p>
            <a:r>
              <a:rPr lang="sv-SE" smtClean="0"/>
              <a:t>Handlingar som </a:t>
            </a:r>
            <a:r>
              <a:rPr lang="sv-SE" b="1" i="1" smtClean="0"/>
              <a:t>varken har expedierats eller hör till ett visst ärende</a:t>
            </a:r>
            <a:r>
              <a:rPr lang="sv-SE" smtClean="0"/>
              <a:t> blir allmänna när de har justerats eller färdigställts på något annat sätt t.ex. PM, protokoll och rapporter.</a:t>
            </a:r>
          </a:p>
          <a:p>
            <a:endParaRPr lang="sv-SE" smtClean="0"/>
          </a:p>
          <a:p>
            <a:endParaRPr lang="sv-SE" smtClean="0"/>
          </a:p>
        </p:txBody>
      </p:sp>
      <p:sp>
        <p:nvSpPr>
          <p:cNvPr id="32772" name="Platshållare för bildnummer 3"/>
          <p:cNvSpPr>
            <a:spLocks noGrp="1"/>
          </p:cNvSpPr>
          <p:nvPr>
            <p:ph type="sldNum" sz="quarter" idx="5"/>
          </p:nvPr>
        </p:nvSpPr>
        <p:spPr>
          <a:noFill/>
        </p:spPr>
        <p:txBody>
          <a:bodyPr/>
          <a:lstStyle/>
          <a:p>
            <a:fld id="{67DC5F4B-FCBA-498B-B06D-3B412E38269D}" type="slidenum">
              <a:rPr lang="sv-SE" smtClean="0">
                <a:latin typeface="Times New Roman" pitchFamily="18" charset="0"/>
              </a:rPr>
              <a:pPr/>
              <a:t>11</a:t>
            </a:fld>
            <a:endParaRPr lang="sv-SE" smtClean="0">
              <a:latin typeface="Times New Roman" pitchFamily="18" charset="0"/>
            </a:endParaRPr>
          </a:p>
        </p:txBody>
      </p:sp>
    </p:spTree>
    <p:extLst>
      <p:ext uri="{BB962C8B-B14F-4D97-AF65-F5344CB8AC3E}">
        <p14:creationId xmlns:p14="http://schemas.microsoft.com/office/powerpoint/2010/main" val="1463668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Platshållare för bildobjekt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Platshållare för anteckninga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v-SE" altLang="sv-SE" smtClean="0"/>
          </a:p>
        </p:txBody>
      </p:sp>
      <p:sp>
        <p:nvSpPr>
          <p:cNvPr id="52228" name="Platshållare för bildnumm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409" eaLnBrk="0" hangingPunct="0">
              <a:defRPr>
                <a:solidFill>
                  <a:schemeClr val="tx1"/>
                </a:solidFill>
                <a:latin typeface="Calibri" panose="020F0502020204030204" pitchFamily="34" charset="0"/>
                <a:ea typeface="ＭＳ Ｐゴシック" panose="020B0600070205080204" pitchFamily="34" charset="-128"/>
              </a:defRPr>
            </a:lvl1pPr>
            <a:lvl2pPr marL="742727" indent="-285664" defTabSz="928409" eaLnBrk="0" hangingPunct="0">
              <a:defRPr>
                <a:solidFill>
                  <a:schemeClr val="tx1"/>
                </a:solidFill>
                <a:latin typeface="Calibri" panose="020F0502020204030204" pitchFamily="34" charset="0"/>
                <a:ea typeface="ＭＳ Ｐゴシック" panose="020B0600070205080204" pitchFamily="34" charset="-128"/>
              </a:defRPr>
            </a:lvl2pPr>
            <a:lvl3pPr marL="1142657" indent="-228531" defTabSz="928409" eaLnBrk="0" hangingPunct="0">
              <a:defRPr>
                <a:solidFill>
                  <a:schemeClr val="tx1"/>
                </a:solidFill>
                <a:latin typeface="Calibri" panose="020F0502020204030204" pitchFamily="34" charset="0"/>
                <a:ea typeface="ＭＳ Ｐゴシック" panose="020B0600070205080204" pitchFamily="34" charset="-128"/>
              </a:defRPr>
            </a:lvl3pPr>
            <a:lvl4pPr marL="1599720" indent="-228531" defTabSz="928409" eaLnBrk="0" hangingPunct="0">
              <a:defRPr>
                <a:solidFill>
                  <a:schemeClr val="tx1"/>
                </a:solidFill>
                <a:latin typeface="Calibri" panose="020F0502020204030204" pitchFamily="34" charset="0"/>
                <a:ea typeface="ＭＳ Ｐゴシック" panose="020B0600070205080204" pitchFamily="34" charset="-128"/>
              </a:defRPr>
            </a:lvl4pPr>
            <a:lvl5pPr marL="2056783" indent="-228531" defTabSz="928409" eaLnBrk="0" hangingPunct="0">
              <a:defRPr>
                <a:solidFill>
                  <a:schemeClr val="tx1"/>
                </a:solidFill>
                <a:latin typeface="Calibri" panose="020F0502020204030204" pitchFamily="34" charset="0"/>
                <a:ea typeface="ＭＳ Ｐゴシック" panose="020B0600070205080204" pitchFamily="34" charset="-128"/>
              </a:defRPr>
            </a:lvl5pPr>
            <a:lvl6pPr marL="2513846" indent="-228531" defTabSz="928409"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0908" indent="-228531" defTabSz="928409"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7971" indent="-228531" defTabSz="928409"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5034" indent="-228531" defTabSz="928409"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eaLnBrk="1" hangingPunct="1"/>
            <a:fld id="{0792FC0B-F4A0-4F2A-B578-2F80B9726406}" type="slidenum">
              <a:rPr lang="sv-SE" altLang="sv-SE">
                <a:latin typeface="Times New Roman" panose="02020603050405020304" pitchFamily="18" charset="0"/>
              </a:rPr>
              <a:pPr eaLnBrk="1" hangingPunct="1"/>
              <a:t>12</a:t>
            </a:fld>
            <a:endParaRPr lang="sv-SE" altLang="sv-SE">
              <a:latin typeface="Times New Roman" panose="02020603050405020304" pitchFamily="18" charset="0"/>
            </a:endParaRPr>
          </a:p>
        </p:txBody>
      </p:sp>
    </p:spTree>
    <p:extLst>
      <p:ext uri="{BB962C8B-B14F-4D97-AF65-F5344CB8AC3E}">
        <p14:creationId xmlns:p14="http://schemas.microsoft.com/office/powerpoint/2010/main" val="362663792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bild - Där ideér blir verklighet">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vå innehållsdelar">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srcRect/>
          <a:stretch>
            <a:fillRect/>
          </a:stretch>
        </p:blipFill>
        <p:spPr bwMode="auto">
          <a:xfrm>
            <a:off x="6821488" y="6200775"/>
            <a:ext cx="1601787" cy="511175"/>
          </a:xfrm>
          <a:prstGeom prst="rect">
            <a:avLst/>
          </a:prstGeom>
          <a:noFill/>
          <a:ln w="9525">
            <a:noFill/>
            <a:miter lim="800000"/>
            <a:headEnd/>
            <a:tailEnd/>
          </a:ln>
        </p:spPr>
      </p:pic>
      <p:sp>
        <p:nvSpPr>
          <p:cNvPr id="2"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2" name="Platshållare för innehåll 2"/>
          <p:cNvSpPr>
            <a:spLocks noGrp="1"/>
          </p:cNvSpPr>
          <p:nvPr>
            <p:ph idx="1"/>
          </p:nvPr>
        </p:nvSpPr>
        <p:spPr>
          <a:xfrm>
            <a:off x="684212"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3" name="Platshållare för innehåll 2"/>
          <p:cNvSpPr>
            <a:spLocks noGrp="1"/>
          </p:cNvSpPr>
          <p:nvPr>
            <p:ph idx="16"/>
          </p:nvPr>
        </p:nvSpPr>
        <p:spPr>
          <a:xfrm>
            <a:off x="4671736" y="1600200"/>
            <a:ext cx="3716476"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7"/>
          </p:nvPr>
        </p:nvSpPr>
        <p:spPr/>
        <p:txBody>
          <a:bodyPr/>
          <a:lstStyle>
            <a:lvl1pPr>
              <a:defRPr smtClean="0"/>
            </a:lvl1pPr>
          </a:lstStyle>
          <a:p>
            <a:pPr>
              <a:defRPr/>
            </a:pPr>
            <a:fld id="{3A65D2AE-6DF2-4113-B562-0C79C3A652F2}" type="datetime1">
              <a:rPr lang="sv-SE" smtClean="0"/>
              <a:t>2019-05-20</a:t>
            </a:fld>
            <a:endParaRPr lang="sv-SE" dirty="0"/>
          </a:p>
        </p:txBody>
      </p:sp>
      <p:sp>
        <p:nvSpPr>
          <p:cNvPr id="7" name="Platshållare för sidfot 9"/>
          <p:cNvSpPr>
            <a:spLocks noGrp="1"/>
          </p:cNvSpPr>
          <p:nvPr>
            <p:ph type="ftr" sz="quarter" idx="18"/>
          </p:nvPr>
        </p:nvSpPr>
        <p:spPr/>
        <p:txBody>
          <a:bodyPr/>
          <a:lstStyle>
            <a:lvl1pPr>
              <a:defRPr smtClean="0"/>
            </a:lvl1pPr>
          </a:lstStyle>
          <a:p>
            <a:pPr>
              <a:defRPr/>
            </a:pPr>
            <a:r>
              <a:rPr lang="sv-SE" smtClean="0"/>
              <a:t>Arkivutbildning enskilda utförare</a:t>
            </a:r>
            <a:endParaRPr lang="sv-SE" dirty="0"/>
          </a:p>
        </p:txBody>
      </p:sp>
      <p:sp>
        <p:nvSpPr>
          <p:cNvPr id="8" name="Platshållare för bildnummer 10"/>
          <p:cNvSpPr>
            <a:spLocks noGrp="1"/>
          </p:cNvSpPr>
          <p:nvPr>
            <p:ph type="sldNum" sz="quarter" idx="19"/>
          </p:nvPr>
        </p:nvSpPr>
        <p:spPr/>
        <p:txBody>
          <a:bodyPr/>
          <a:lstStyle>
            <a:lvl1pPr>
              <a:defRPr/>
            </a:lvl1pPr>
          </a:lstStyle>
          <a:p>
            <a:pPr>
              <a:defRPr/>
            </a:pPr>
            <a:fld id="{350111C8-1A68-46E2-A006-67F1E20FF11D}" type="slidenum">
              <a:rPr lang="sv-SE"/>
              <a:pPr>
                <a:defRPr/>
              </a:pPr>
              <a:t>‹#›</a:t>
            </a:fld>
            <a:endParaRPr lang="sv-SE"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Jämförels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Bildobjekt 6" descr="LKPG_Ide_ligg_CMYK.eps"/>
          <p:cNvPicPr>
            <a:picLocks noChangeAspect="1"/>
          </p:cNvPicPr>
          <p:nvPr/>
        </p:nvPicPr>
        <p:blipFill>
          <a:blip r:embed="rId3"/>
          <a:srcRect/>
          <a:stretch>
            <a:fillRect/>
          </a:stretch>
        </p:blipFill>
        <p:spPr bwMode="auto">
          <a:xfrm>
            <a:off x="6821488" y="6210300"/>
            <a:ext cx="1601787" cy="511175"/>
          </a:xfrm>
          <a:prstGeom prst="rect">
            <a:avLst/>
          </a:prstGeom>
          <a:noFill/>
          <a:ln w="9525">
            <a:noFill/>
            <a:miter lim="800000"/>
            <a:headEnd/>
            <a:tailEnd/>
          </a:ln>
        </p:spPr>
      </p:pic>
      <p:sp>
        <p:nvSpPr>
          <p:cNvPr id="3" name="Platshållare för text 2"/>
          <p:cNvSpPr>
            <a:spLocks noGrp="1"/>
          </p:cNvSpPr>
          <p:nvPr>
            <p:ph type="body" idx="1"/>
          </p:nvPr>
        </p:nvSpPr>
        <p:spPr>
          <a:xfrm>
            <a:off x="673840" y="1535113"/>
            <a:ext cx="3726848" cy="639762"/>
          </a:xfrm>
          <a:prstGeom prst="rect">
            <a:avLst/>
          </a:prstGeom>
        </p:spPr>
        <p:txBody>
          <a:bodyPr lIns="0" t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5" name="Platshållare för text 4"/>
          <p:cNvSpPr>
            <a:spLocks noGrp="1"/>
          </p:cNvSpPr>
          <p:nvPr>
            <p:ph type="body" sz="quarter" idx="3"/>
          </p:nvPr>
        </p:nvSpPr>
        <p:spPr>
          <a:xfrm>
            <a:off x="4671736" y="1535113"/>
            <a:ext cx="3716476" cy="639762"/>
          </a:xfrm>
          <a:prstGeom prst="rect">
            <a:avLst/>
          </a:prstGeom>
        </p:spPr>
        <p:txBody>
          <a:bodyPr lIns="0" rIns="0" bIns="0" anchor="b"/>
          <a:lstStyle>
            <a:lvl1pPr marL="0" indent="0">
              <a:buNone/>
              <a:defRPr sz="2000" b="0">
                <a:solidFill>
                  <a:srgbClr val="919191"/>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17"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4" name="Platshållare för innehåll 2"/>
          <p:cNvSpPr>
            <a:spLocks noGrp="1"/>
          </p:cNvSpPr>
          <p:nvPr>
            <p:ph idx="16"/>
          </p:nvPr>
        </p:nvSpPr>
        <p:spPr>
          <a:xfrm>
            <a:off x="684212" y="2177927"/>
            <a:ext cx="3716476" cy="3948236"/>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15" name="Platshållare för innehåll 2"/>
          <p:cNvSpPr>
            <a:spLocks noGrp="1"/>
          </p:cNvSpPr>
          <p:nvPr>
            <p:ph idx="17"/>
          </p:nvPr>
        </p:nvSpPr>
        <p:spPr>
          <a:xfrm>
            <a:off x="4671736" y="2195512"/>
            <a:ext cx="3716476" cy="3930651"/>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8" name="Platshållare för datum 10"/>
          <p:cNvSpPr>
            <a:spLocks noGrp="1"/>
          </p:cNvSpPr>
          <p:nvPr>
            <p:ph type="dt" sz="half" idx="18"/>
          </p:nvPr>
        </p:nvSpPr>
        <p:spPr/>
        <p:txBody>
          <a:bodyPr/>
          <a:lstStyle>
            <a:lvl1pPr>
              <a:defRPr smtClean="0"/>
            </a:lvl1pPr>
          </a:lstStyle>
          <a:p>
            <a:pPr>
              <a:defRPr/>
            </a:pPr>
            <a:fld id="{AD3CD154-9651-42C4-AF1D-023B198F84D1}" type="datetime1">
              <a:rPr lang="sv-SE" smtClean="0"/>
              <a:t>2019-05-20</a:t>
            </a:fld>
            <a:endParaRPr lang="sv-SE" dirty="0"/>
          </a:p>
        </p:txBody>
      </p:sp>
      <p:sp>
        <p:nvSpPr>
          <p:cNvPr id="9" name="Platshållare för sidfot 11"/>
          <p:cNvSpPr>
            <a:spLocks noGrp="1"/>
          </p:cNvSpPr>
          <p:nvPr>
            <p:ph type="ftr" sz="quarter" idx="19"/>
          </p:nvPr>
        </p:nvSpPr>
        <p:spPr/>
        <p:txBody>
          <a:bodyPr/>
          <a:lstStyle>
            <a:lvl1pPr>
              <a:defRPr smtClean="0"/>
            </a:lvl1pPr>
          </a:lstStyle>
          <a:p>
            <a:pPr>
              <a:defRPr/>
            </a:pPr>
            <a:r>
              <a:rPr lang="sv-SE" smtClean="0"/>
              <a:t>Arkivutbildning enskilda utförare</a:t>
            </a:r>
            <a:endParaRPr lang="sv-SE" dirty="0"/>
          </a:p>
        </p:txBody>
      </p:sp>
      <p:sp>
        <p:nvSpPr>
          <p:cNvPr id="10" name="Platshållare för bildnummer 12"/>
          <p:cNvSpPr>
            <a:spLocks noGrp="1"/>
          </p:cNvSpPr>
          <p:nvPr>
            <p:ph type="sldNum" sz="quarter" idx="20"/>
          </p:nvPr>
        </p:nvSpPr>
        <p:spPr/>
        <p:txBody>
          <a:bodyPr/>
          <a:lstStyle>
            <a:lvl1pPr>
              <a:defRPr/>
            </a:lvl1pPr>
          </a:lstStyle>
          <a:p>
            <a:pPr>
              <a:defRPr/>
            </a:pPr>
            <a:fld id="{CB6AEC90-C34A-44EE-AA52-F96C8B8EFDC0}" type="slidenum">
              <a:rPr lang="sv-SE"/>
              <a:pPr>
                <a:defRPr/>
              </a:pPr>
              <a:t>‹#›</a:t>
            </a:fld>
            <a:endParaRPr lang="sv-SE"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ndast 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srcRect/>
          <a:stretch>
            <a:fillRect/>
          </a:stretch>
        </p:blipFill>
        <p:spPr bwMode="auto">
          <a:xfrm>
            <a:off x="6821488" y="6210300"/>
            <a:ext cx="1601787" cy="511175"/>
          </a:xfrm>
          <a:prstGeom prst="rect">
            <a:avLst/>
          </a:prstGeom>
          <a:noFill/>
          <a:ln w="9525">
            <a:noFill/>
            <a:miter lim="800000"/>
            <a:headEnd/>
            <a:tailEnd/>
          </a:ln>
        </p:spPr>
      </p:pic>
      <p:sp>
        <p:nvSpPr>
          <p:cNvPr id="10" name="Rubrik 1"/>
          <p:cNvSpPr>
            <a:spLocks noGrp="1"/>
          </p:cNvSpPr>
          <p:nvPr>
            <p:ph type="title"/>
          </p:nvPr>
        </p:nvSpPr>
        <p:spPr>
          <a:xfrm>
            <a:off x="684212" y="383495"/>
            <a:ext cx="7704000"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4" name="Platshållare för datum 6"/>
          <p:cNvSpPr>
            <a:spLocks noGrp="1"/>
          </p:cNvSpPr>
          <p:nvPr>
            <p:ph type="dt" sz="half" idx="10"/>
          </p:nvPr>
        </p:nvSpPr>
        <p:spPr/>
        <p:txBody>
          <a:bodyPr/>
          <a:lstStyle>
            <a:lvl1pPr>
              <a:defRPr smtClean="0"/>
            </a:lvl1pPr>
          </a:lstStyle>
          <a:p>
            <a:pPr>
              <a:defRPr/>
            </a:pPr>
            <a:fld id="{7BCFC0B5-B584-465F-B545-49CC6F0F3C5A}" type="datetime1">
              <a:rPr lang="sv-SE" smtClean="0"/>
              <a:t>2019-05-20</a:t>
            </a:fld>
            <a:endParaRPr lang="sv-SE" dirty="0"/>
          </a:p>
        </p:txBody>
      </p:sp>
      <p:sp>
        <p:nvSpPr>
          <p:cNvPr id="5" name="Platshållare för sidfot 7"/>
          <p:cNvSpPr>
            <a:spLocks noGrp="1"/>
          </p:cNvSpPr>
          <p:nvPr>
            <p:ph type="ftr" sz="quarter" idx="11"/>
          </p:nvPr>
        </p:nvSpPr>
        <p:spPr/>
        <p:txBody>
          <a:bodyPr/>
          <a:lstStyle>
            <a:lvl1pPr>
              <a:defRPr smtClean="0"/>
            </a:lvl1pPr>
          </a:lstStyle>
          <a:p>
            <a:pPr>
              <a:defRPr/>
            </a:pPr>
            <a:r>
              <a:rPr lang="sv-SE" smtClean="0"/>
              <a:t>Arkivutbildning enskilda utförare</a:t>
            </a:r>
            <a:endParaRPr lang="sv-SE" dirty="0"/>
          </a:p>
        </p:txBody>
      </p:sp>
      <p:sp>
        <p:nvSpPr>
          <p:cNvPr id="6" name="Platshållare för bildnummer 8"/>
          <p:cNvSpPr>
            <a:spLocks noGrp="1"/>
          </p:cNvSpPr>
          <p:nvPr>
            <p:ph type="sldNum" sz="quarter" idx="12"/>
          </p:nvPr>
        </p:nvSpPr>
        <p:spPr/>
        <p:txBody>
          <a:bodyPr/>
          <a:lstStyle>
            <a:lvl1pPr>
              <a:defRPr/>
            </a:lvl1pPr>
          </a:lstStyle>
          <a:p>
            <a:pPr>
              <a:defRPr/>
            </a:pPr>
            <a:fld id="{C754EC5B-3293-4B4C-8369-69DA0F3DA54B}" type="slidenum">
              <a:rPr lang="sv-SE"/>
              <a:pPr>
                <a:defRPr/>
              </a:pPr>
              <a:t>‹#›</a:t>
            </a:fld>
            <a:endParaRPr lang="sv-S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Bildobjekt 6" descr="LKPG_Ide_ligg_CMYK.eps"/>
          <p:cNvPicPr>
            <a:picLocks noChangeAspect="1"/>
          </p:cNvPicPr>
          <p:nvPr/>
        </p:nvPicPr>
        <p:blipFill>
          <a:blip r:embed="rId3"/>
          <a:srcRect/>
          <a:stretch>
            <a:fillRect/>
          </a:stretch>
        </p:blipFill>
        <p:spPr bwMode="auto">
          <a:xfrm>
            <a:off x="6821488" y="6184900"/>
            <a:ext cx="1601787" cy="511175"/>
          </a:xfrm>
          <a:prstGeom prst="rect">
            <a:avLst/>
          </a:prstGeom>
          <a:noFill/>
          <a:ln w="9525">
            <a:noFill/>
            <a:miter lim="800000"/>
            <a:headEnd/>
            <a:tailEnd/>
          </a:ln>
        </p:spPr>
      </p:pic>
      <p:sp>
        <p:nvSpPr>
          <p:cNvPr id="3" name="Platshållare för datum 5"/>
          <p:cNvSpPr>
            <a:spLocks noGrp="1"/>
          </p:cNvSpPr>
          <p:nvPr>
            <p:ph type="dt" sz="half" idx="10"/>
          </p:nvPr>
        </p:nvSpPr>
        <p:spPr/>
        <p:txBody>
          <a:bodyPr/>
          <a:lstStyle>
            <a:lvl1pPr>
              <a:defRPr smtClean="0"/>
            </a:lvl1pPr>
          </a:lstStyle>
          <a:p>
            <a:pPr>
              <a:defRPr/>
            </a:pPr>
            <a:fld id="{884DE451-391A-4DBC-9881-9EE0BE1691C8}" type="datetime1">
              <a:rPr lang="sv-SE" smtClean="0"/>
              <a:t>2019-05-20</a:t>
            </a:fld>
            <a:endParaRPr lang="sv-SE" dirty="0"/>
          </a:p>
        </p:txBody>
      </p:sp>
      <p:sp>
        <p:nvSpPr>
          <p:cNvPr id="4" name="Platshållare för sidfot 6"/>
          <p:cNvSpPr>
            <a:spLocks noGrp="1"/>
          </p:cNvSpPr>
          <p:nvPr>
            <p:ph type="ftr" sz="quarter" idx="11"/>
          </p:nvPr>
        </p:nvSpPr>
        <p:spPr/>
        <p:txBody>
          <a:bodyPr/>
          <a:lstStyle>
            <a:lvl1pPr>
              <a:defRPr smtClean="0"/>
            </a:lvl1pPr>
          </a:lstStyle>
          <a:p>
            <a:pPr>
              <a:defRPr/>
            </a:pPr>
            <a:r>
              <a:rPr lang="sv-SE" smtClean="0"/>
              <a:t>Arkivutbildning enskilda utförare</a:t>
            </a:r>
            <a:endParaRPr lang="sv-SE" dirty="0"/>
          </a:p>
        </p:txBody>
      </p:sp>
      <p:sp>
        <p:nvSpPr>
          <p:cNvPr id="5" name="Platshållare för bildnummer 7"/>
          <p:cNvSpPr>
            <a:spLocks noGrp="1"/>
          </p:cNvSpPr>
          <p:nvPr>
            <p:ph type="sldNum" sz="quarter" idx="12"/>
          </p:nvPr>
        </p:nvSpPr>
        <p:spPr/>
        <p:txBody>
          <a:bodyPr/>
          <a:lstStyle>
            <a:lvl1pPr>
              <a:defRPr/>
            </a:lvl1pPr>
          </a:lstStyle>
          <a:p>
            <a:pPr>
              <a:defRPr/>
            </a:pPr>
            <a:fld id="{1DE59039-F6F5-4BC7-9773-2AC29438F8A5}" type="slidenum">
              <a:rPr lang="sv-SE"/>
              <a:pPr>
                <a:defRPr/>
              </a:pPr>
              <a:t>‹#›</a:t>
            </a:fld>
            <a:endParaRPr lang="sv-S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nehåll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srcRect/>
          <a:stretch>
            <a:fillRect/>
          </a:stretch>
        </p:blipFill>
        <p:spPr bwMode="auto">
          <a:xfrm>
            <a:off x="6821488" y="6210300"/>
            <a:ext cx="1601787" cy="511175"/>
          </a:xfrm>
          <a:prstGeom prst="rect">
            <a:avLst/>
          </a:prstGeom>
          <a:noFill/>
          <a:ln w="9525">
            <a:noFill/>
            <a:miter lim="800000"/>
            <a:headEnd/>
            <a:tailEnd/>
          </a:ln>
        </p:spPr>
      </p:pic>
      <p:sp>
        <p:nvSpPr>
          <p:cNvPr id="2" name="Rubrik 1"/>
          <p:cNvSpPr>
            <a:spLocks noGrp="1"/>
          </p:cNvSpPr>
          <p:nvPr>
            <p:ph type="title"/>
          </p:nvPr>
        </p:nvSpPr>
        <p:spPr>
          <a:xfrm>
            <a:off x="720725" y="273050"/>
            <a:ext cx="2744788" cy="1162050"/>
          </a:xfrm>
          <a:prstGeom prst="rect">
            <a:avLst/>
          </a:prstGeom>
        </p:spPr>
        <p:txBody>
          <a:bodyPr lIns="0" tIns="0" bIns="0" anchor="b"/>
          <a:lstStyle>
            <a:lvl1pPr algn="l">
              <a:defRPr sz="2000" b="1">
                <a:latin typeface="Arial"/>
                <a:cs typeface="Arial"/>
              </a:defRPr>
            </a:lvl1pPr>
          </a:lstStyle>
          <a:p>
            <a:r>
              <a:rPr lang="sv-SE" smtClean="0"/>
              <a:t>Klicka här för att ändra format</a:t>
            </a:r>
            <a:endParaRPr lang="sv-SE" dirty="0"/>
          </a:p>
        </p:txBody>
      </p:sp>
      <p:sp>
        <p:nvSpPr>
          <p:cNvPr id="4" name="Platshållare för text 3"/>
          <p:cNvSpPr>
            <a:spLocks noGrp="1"/>
          </p:cNvSpPr>
          <p:nvPr>
            <p:ph type="body" sz="half" idx="2"/>
          </p:nvPr>
        </p:nvSpPr>
        <p:spPr>
          <a:xfrm>
            <a:off x="720725" y="1435100"/>
            <a:ext cx="2744788" cy="4691063"/>
          </a:xfrm>
          <a:prstGeom prst="rect">
            <a:avLst/>
          </a:prstGeom>
        </p:spPr>
        <p:txBody>
          <a:bodyPr lIns="0" t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12" name="Platshållare för innehåll 2"/>
          <p:cNvSpPr>
            <a:spLocks noGrp="1"/>
          </p:cNvSpPr>
          <p:nvPr>
            <p:ph idx="1"/>
          </p:nvPr>
        </p:nvSpPr>
        <p:spPr>
          <a:xfrm>
            <a:off x="3825511" y="273051"/>
            <a:ext cx="4597764" cy="585311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8"/>
          <p:cNvSpPr>
            <a:spLocks noGrp="1"/>
          </p:cNvSpPr>
          <p:nvPr>
            <p:ph type="dt" sz="half" idx="10"/>
          </p:nvPr>
        </p:nvSpPr>
        <p:spPr/>
        <p:txBody>
          <a:bodyPr/>
          <a:lstStyle>
            <a:lvl1pPr>
              <a:defRPr smtClean="0"/>
            </a:lvl1pPr>
          </a:lstStyle>
          <a:p>
            <a:pPr>
              <a:defRPr/>
            </a:pPr>
            <a:fld id="{A5F75C9F-511D-4425-BECA-0FA2E4650274}" type="datetime1">
              <a:rPr lang="sv-SE" smtClean="0"/>
              <a:t>2019-05-20</a:t>
            </a:fld>
            <a:endParaRPr lang="sv-SE" dirty="0"/>
          </a:p>
        </p:txBody>
      </p:sp>
      <p:sp>
        <p:nvSpPr>
          <p:cNvPr id="7" name="Platshållare för sidfot 9"/>
          <p:cNvSpPr>
            <a:spLocks noGrp="1"/>
          </p:cNvSpPr>
          <p:nvPr>
            <p:ph type="ftr" sz="quarter" idx="11"/>
          </p:nvPr>
        </p:nvSpPr>
        <p:spPr/>
        <p:txBody>
          <a:bodyPr/>
          <a:lstStyle>
            <a:lvl1pPr>
              <a:defRPr smtClean="0"/>
            </a:lvl1pPr>
          </a:lstStyle>
          <a:p>
            <a:pPr>
              <a:defRPr/>
            </a:pPr>
            <a:r>
              <a:rPr lang="sv-SE" smtClean="0"/>
              <a:t>Arkivutbildning enskilda utförare</a:t>
            </a:r>
            <a:endParaRPr lang="sv-SE" dirty="0"/>
          </a:p>
        </p:txBody>
      </p:sp>
      <p:sp>
        <p:nvSpPr>
          <p:cNvPr id="8" name="Platshållare för bildnummer 10"/>
          <p:cNvSpPr>
            <a:spLocks noGrp="1"/>
          </p:cNvSpPr>
          <p:nvPr>
            <p:ph type="sldNum" sz="quarter" idx="12"/>
          </p:nvPr>
        </p:nvSpPr>
        <p:spPr/>
        <p:txBody>
          <a:bodyPr/>
          <a:lstStyle>
            <a:lvl1pPr>
              <a:defRPr/>
            </a:lvl1pPr>
          </a:lstStyle>
          <a:p>
            <a:pPr>
              <a:defRPr/>
            </a:pPr>
            <a:fld id="{1124A4FB-1446-4EF7-AF4A-B8A37ED9F533}" type="slidenum">
              <a:rPr lang="sv-SE"/>
              <a:pPr>
                <a:defRPr/>
              </a:pPr>
              <a:t>‹#›</a:t>
            </a:fld>
            <a:endParaRPr lang="sv-S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srcRect/>
          <a:stretch>
            <a:fillRect/>
          </a:stretch>
        </p:blipFill>
        <p:spPr bwMode="auto">
          <a:xfrm>
            <a:off x="6821488" y="6210300"/>
            <a:ext cx="1601787" cy="511175"/>
          </a:xfrm>
          <a:prstGeom prst="rect">
            <a:avLst/>
          </a:prstGeom>
          <a:noFill/>
          <a:ln w="9525">
            <a:noFill/>
            <a:miter lim="800000"/>
            <a:headEnd/>
            <a:tailEnd/>
          </a:ln>
        </p:spPr>
      </p:pic>
      <p:sp>
        <p:nvSpPr>
          <p:cNvPr id="2" name="Rubrik 1"/>
          <p:cNvSpPr>
            <a:spLocks noGrp="1"/>
          </p:cNvSpPr>
          <p:nvPr>
            <p:ph type="title"/>
          </p:nvPr>
        </p:nvSpPr>
        <p:spPr>
          <a:xfrm>
            <a:off x="1792288" y="4800600"/>
            <a:ext cx="5486400" cy="566738"/>
          </a:xfrm>
          <a:prstGeom prst="rect">
            <a:avLst/>
          </a:prstGeom>
        </p:spPr>
        <p:txBody>
          <a:bodyPr lIns="0" tIns="0" rIns="0" bIns="0" anchor="b"/>
          <a:lstStyle>
            <a:lvl1pPr algn="l">
              <a:defRPr sz="2000" b="1">
                <a:latin typeface="Arial"/>
                <a:cs typeface="Arial"/>
              </a:defRPr>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a:prstGeom prst="rect">
            <a:avLst/>
          </a:prstGeom>
        </p:spPr>
        <p:txBody>
          <a:bodyPr lIns="0" tIns="0" rIns="0" bIns="0"/>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sv-SE" noProof="0" smtClean="0"/>
              <a:t>Klicka på ikonen för att lägga till en bild</a:t>
            </a:r>
            <a:endParaRPr lang="sv-SE" noProof="0"/>
          </a:p>
        </p:txBody>
      </p:sp>
      <p:sp>
        <p:nvSpPr>
          <p:cNvPr id="4" name="Platshållare för text 3"/>
          <p:cNvSpPr>
            <a:spLocks noGrp="1"/>
          </p:cNvSpPr>
          <p:nvPr>
            <p:ph type="body" sz="half" idx="2"/>
          </p:nvPr>
        </p:nvSpPr>
        <p:spPr>
          <a:xfrm>
            <a:off x="1792288" y="5367338"/>
            <a:ext cx="5486400" cy="804862"/>
          </a:xfrm>
          <a:prstGeom prst="rect">
            <a:avLst/>
          </a:prstGeom>
        </p:spPr>
        <p:txBody>
          <a:bodyPr lIns="0" tIns="0" rIns="0" bIns="0"/>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6" name="Platshållare för datum 8"/>
          <p:cNvSpPr>
            <a:spLocks noGrp="1"/>
          </p:cNvSpPr>
          <p:nvPr>
            <p:ph type="dt" sz="half" idx="10"/>
          </p:nvPr>
        </p:nvSpPr>
        <p:spPr/>
        <p:txBody>
          <a:bodyPr/>
          <a:lstStyle>
            <a:lvl1pPr>
              <a:defRPr smtClean="0"/>
            </a:lvl1pPr>
          </a:lstStyle>
          <a:p>
            <a:pPr>
              <a:defRPr/>
            </a:pPr>
            <a:fld id="{7CDCE397-AE9E-49BC-9A27-05D231025D3F}" type="datetime1">
              <a:rPr lang="sv-SE" smtClean="0"/>
              <a:t>2019-05-20</a:t>
            </a:fld>
            <a:endParaRPr lang="sv-SE" dirty="0"/>
          </a:p>
        </p:txBody>
      </p:sp>
      <p:sp>
        <p:nvSpPr>
          <p:cNvPr id="7" name="Platshållare för sidfot 9"/>
          <p:cNvSpPr>
            <a:spLocks noGrp="1"/>
          </p:cNvSpPr>
          <p:nvPr>
            <p:ph type="ftr" sz="quarter" idx="11"/>
          </p:nvPr>
        </p:nvSpPr>
        <p:spPr/>
        <p:txBody>
          <a:bodyPr/>
          <a:lstStyle>
            <a:lvl1pPr>
              <a:defRPr smtClean="0"/>
            </a:lvl1pPr>
          </a:lstStyle>
          <a:p>
            <a:pPr>
              <a:defRPr/>
            </a:pPr>
            <a:r>
              <a:rPr lang="sv-SE" smtClean="0"/>
              <a:t>Arkivutbildning enskilda utförare</a:t>
            </a:r>
            <a:endParaRPr lang="sv-SE" dirty="0"/>
          </a:p>
        </p:txBody>
      </p:sp>
      <p:sp>
        <p:nvSpPr>
          <p:cNvPr id="8" name="Platshållare för bildnummer 10"/>
          <p:cNvSpPr>
            <a:spLocks noGrp="1"/>
          </p:cNvSpPr>
          <p:nvPr>
            <p:ph type="sldNum" sz="quarter" idx="12"/>
          </p:nvPr>
        </p:nvSpPr>
        <p:spPr/>
        <p:txBody>
          <a:bodyPr/>
          <a:lstStyle>
            <a:lvl1pPr>
              <a:defRPr/>
            </a:lvl1pPr>
          </a:lstStyle>
          <a:p>
            <a:pPr>
              <a:defRPr/>
            </a:pPr>
            <a:fld id="{FAB8A1C6-C733-436E-AD4E-176BA3194F97}" type="slidenum">
              <a:rPr lang="sv-SE"/>
              <a:pPr>
                <a:defRPr/>
              </a:pPr>
              <a:t>‹#›</a:t>
            </a:fld>
            <a:endParaRPr lang="sv-S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Rubrikbild">
    <p:spTree>
      <p:nvGrpSpPr>
        <p:cNvPr id="1" name=""/>
        <p:cNvGrpSpPr/>
        <p:nvPr/>
      </p:nvGrpSpPr>
      <p:grpSpPr>
        <a:xfrm>
          <a:off x="0" y="0"/>
          <a:ext cx="0" cy="0"/>
          <a:chOff x="0" y="0"/>
          <a:chExt cx="0" cy="0"/>
        </a:xfrm>
      </p:grpSpPr>
      <p:sp>
        <p:nvSpPr>
          <p:cNvPr id="12290" name="Rectangle 2"/>
          <p:cNvSpPr>
            <a:spLocks noGrp="1" noChangeArrowheads="1"/>
          </p:cNvSpPr>
          <p:nvPr>
            <p:ph type="ctrTitle"/>
          </p:nvPr>
        </p:nvSpPr>
        <p:spPr>
          <a:xfrm>
            <a:off x="685800" y="990600"/>
            <a:ext cx="7772400" cy="1143000"/>
          </a:xfrm>
          <a:prstGeom prst="rect">
            <a:avLst/>
          </a:prstGeom>
        </p:spPr>
        <p:txBody>
          <a:bodyPr anchor="t"/>
          <a:lstStyle>
            <a:lvl1pPr algn="l">
              <a:defRPr/>
            </a:lvl1pPr>
          </a:lstStyle>
          <a:p>
            <a:r>
              <a:rPr lang="sv-SE" smtClean="0"/>
              <a:t>Klicka här för att ändra format</a:t>
            </a:r>
            <a:endParaRPr lang="sv-SE" dirty="0"/>
          </a:p>
        </p:txBody>
      </p:sp>
      <p:sp>
        <p:nvSpPr>
          <p:cNvPr id="12291" name="Rectangle 3"/>
          <p:cNvSpPr>
            <a:spLocks noGrp="1" noChangeArrowheads="1"/>
          </p:cNvSpPr>
          <p:nvPr>
            <p:ph type="subTitle" idx="1"/>
          </p:nvPr>
        </p:nvSpPr>
        <p:spPr>
          <a:xfrm>
            <a:off x="685800" y="2362200"/>
            <a:ext cx="7772400" cy="3657600"/>
          </a:xfrm>
          <a:prstGeom prst="rect">
            <a:avLst/>
          </a:prstGeom>
        </p:spPr>
        <p:txBody>
          <a:bodyPr/>
          <a:lstStyle>
            <a:lvl1pPr marL="0" indent="0">
              <a:buFont typeface="Arial" pitchFamily="34" charset="0"/>
              <a:buNone/>
              <a:defRPr sz="2000"/>
            </a:lvl1pPr>
          </a:lstStyle>
          <a:p>
            <a:r>
              <a:rPr lang="sv-SE" smtClean="0"/>
              <a:t>Klicka här för att ändra format på underrubrik i bakgrunden</a:t>
            </a:r>
            <a:endParaRPr lang="sv-SE" dirty="0"/>
          </a:p>
        </p:txBody>
      </p:sp>
      <p:sp>
        <p:nvSpPr>
          <p:cNvPr id="4" name="Rectangle 4"/>
          <p:cNvSpPr>
            <a:spLocks noGrp="1" noChangeArrowheads="1"/>
          </p:cNvSpPr>
          <p:nvPr>
            <p:ph type="dt" sz="half" idx="10"/>
          </p:nvPr>
        </p:nvSpPr>
        <p:spPr>
          <a:ln/>
        </p:spPr>
        <p:txBody>
          <a:bodyPr/>
          <a:lstStyle>
            <a:lvl1pPr>
              <a:defRPr/>
            </a:lvl1pPr>
          </a:lstStyle>
          <a:p>
            <a:pPr>
              <a:defRPr/>
            </a:pPr>
            <a:fld id="{6F49EFDA-342D-4D2B-825B-2E6B15830EF3}" type="datetime1">
              <a:rPr lang="sv-SE" smtClean="0"/>
              <a:t>2019-05-20</a:t>
            </a:fld>
            <a:endParaRPr lang="sv-SE" dirty="0"/>
          </a:p>
        </p:txBody>
      </p:sp>
      <p:sp>
        <p:nvSpPr>
          <p:cNvPr id="5" name="Rectangle 5"/>
          <p:cNvSpPr>
            <a:spLocks noGrp="1" noChangeArrowheads="1"/>
          </p:cNvSpPr>
          <p:nvPr>
            <p:ph type="ftr" sz="quarter" idx="11"/>
          </p:nvPr>
        </p:nvSpPr>
        <p:spPr>
          <a:ln/>
        </p:spPr>
        <p:txBody>
          <a:bodyPr/>
          <a:lstStyle>
            <a:lvl1pPr>
              <a:defRPr/>
            </a:lvl1pPr>
          </a:lstStyle>
          <a:p>
            <a:pPr>
              <a:defRPr/>
            </a:pPr>
            <a:r>
              <a:rPr lang="sv-SE" smtClean="0"/>
              <a:t>Arkivutbildning enskilda utförare</a:t>
            </a:r>
            <a:endParaRPr lang="sv-SE" dirty="0"/>
          </a:p>
        </p:txBody>
      </p:sp>
      <p:sp>
        <p:nvSpPr>
          <p:cNvPr id="6" name="Rectangle 6"/>
          <p:cNvSpPr>
            <a:spLocks noGrp="1" noChangeArrowheads="1"/>
          </p:cNvSpPr>
          <p:nvPr>
            <p:ph type="sldNum" sz="quarter" idx="12"/>
          </p:nvPr>
        </p:nvSpPr>
        <p:spPr>
          <a:ln/>
        </p:spPr>
        <p:txBody>
          <a:bodyPr/>
          <a:lstStyle>
            <a:lvl1pPr>
              <a:defRPr/>
            </a:lvl1pPr>
          </a:lstStyle>
          <a:p>
            <a:pPr>
              <a:defRPr/>
            </a:pPr>
            <a:fld id="{CE120969-A8C0-4B2D-9206-9736A63407E6}" type="slidenum">
              <a:rPr lang="sv-SE"/>
              <a:pPr>
                <a:defRPr/>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srcRect/>
          <a:stretch>
            <a:fillRect/>
          </a:stretch>
        </p:blipFill>
        <p:spPr bwMode="auto">
          <a:xfrm>
            <a:off x="6821488" y="6207125"/>
            <a:ext cx="1601787" cy="511175"/>
          </a:xfrm>
          <a:prstGeom prst="rect">
            <a:avLst/>
          </a:prstGeom>
          <a:noFill/>
          <a:ln w="9525">
            <a:noFill/>
            <a:miter lim="800000"/>
            <a:headEnd/>
            <a:tailEnd/>
          </a:ln>
        </p:spPr>
      </p:pic>
      <p:sp>
        <p:nvSpPr>
          <p:cNvPr id="2" name="Rubrik 1"/>
          <p:cNvSpPr>
            <a:spLocks noGrp="1"/>
          </p:cNvSpPr>
          <p:nvPr>
            <p:ph type="title"/>
          </p:nvPr>
        </p:nvSpPr>
        <p:spPr>
          <a:xfrm>
            <a:off x="684212" y="383495"/>
            <a:ext cx="7739788"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3" name="Platshållare för innehåll 2"/>
          <p:cNvSpPr>
            <a:spLocks noGrp="1"/>
          </p:cNvSpPr>
          <p:nvPr>
            <p:ph idx="1"/>
          </p:nvPr>
        </p:nvSpPr>
        <p:spPr>
          <a:xfrm>
            <a:off x="684212" y="1600200"/>
            <a:ext cx="7739788" cy="4525963"/>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5" name="Platshållare för datum 7"/>
          <p:cNvSpPr>
            <a:spLocks noGrp="1"/>
          </p:cNvSpPr>
          <p:nvPr>
            <p:ph type="dt" sz="half" idx="10"/>
          </p:nvPr>
        </p:nvSpPr>
        <p:spPr/>
        <p:txBody>
          <a:bodyPr/>
          <a:lstStyle>
            <a:lvl1pPr>
              <a:defRPr smtClean="0"/>
            </a:lvl1pPr>
          </a:lstStyle>
          <a:p>
            <a:pPr>
              <a:defRPr/>
            </a:pPr>
            <a:fld id="{EE02A05D-8C4B-49AA-90A6-C5CEE4FB662F}" type="datetime1">
              <a:rPr lang="sv-SE" smtClean="0"/>
              <a:t>2019-05-20</a:t>
            </a:fld>
            <a:endParaRPr lang="sv-SE" dirty="0"/>
          </a:p>
        </p:txBody>
      </p:sp>
      <p:sp>
        <p:nvSpPr>
          <p:cNvPr id="6" name="Platshållare för sidfot 8"/>
          <p:cNvSpPr>
            <a:spLocks noGrp="1"/>
          </p:cNvSpPr>
          <p:nvPr>
            <p:ph type="ftr" sz="quarter" idx="11"/>
          </p:nvPr>
        </p:nvSpPr>
        <p:spPr/>
        <p:txBody>
          <a:bodyPr/>
          <a:lstStyle>
            <a:lvl1pPr>
              <a:defRPr smtClean="0"/>
            </a:lvl1pPr>
          </a:lstStyle>
          <a:p>
            <a:pPr>
              <a:defRPr/>
            </a:pPr>
            <a:r>
              <a:rPr lang="sv-SE" smtClean="0"/>
              <a:t>Arkivutbildning enskilda utförare</a:t>
            </a:r>
            <a:endParaRPr lang="sv-SE" dirty="0"/>
          </a:p>
        </p:txBody>
      </p:sp>
      <p:sp>
        <p:nvSpPr>
          <p:cNvPr id="7" name="Platshållare för bildnummer 9"/>
          <p:cNvSpPr>
            <a:spLocks noGrp="1"/>
          </p:cNvSpPr>
          <p:nvPr>
            <p:ph type="sldNum" sz="quarter" idx="12"/>
          </p:nvPr>
        </p:nvSpPr>
        <p:spPr/>
        <p:txBody>
          <a:bodyPr/>
          <a:lstStyle>
            <a:lvl1pPr>
              <a:defRPr/>
            </a:lvl1pPr>
          </a:lstStyle>
          <a:p>
            <a:pPr>
              <a:defRPr/>
            </a:pPr>
            <a:fld id="{D414485F-6BCE-4416-895D-20A823618378}" type="slidenum">
              <a:rPr lang="sv-SE"/>
              <a:pPr>
                <a:defRPr/>
              </a:pPr>
              <a:t>‹#›</a:t>
            </a:fld>
            <a:endParaRPr lang="sv-SE"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9"/>
          <p:cNvSpPr>
            <a:spLocks noGrp="1"/>
          </p:cNvSpPr>
          <p:nvPr>
            <p:ph type="dt" sz="half" idx="10"/>
          </p:nvPr>
        </p:nvSpPr>
        <p:spPr/>
        <p:txBody>
          <a:bodyPr/>
          <a:lstStyle>
            <a:lvl1pPr>
              <a:defRPr smtClean="0"/>
            </a:lvl1pPr>
          </a:lstStyle>
          <a:p>
            <a:pPr>
              <a:defRPr/>
            </a:pPr>
            <a:fld id="{9A37804C-E620-4431-8A6C-C663CA75DC92}" type="datetime1">
              <a:rPr lang="sv-SE" smtClean="0"/>
              <a:t>2019-05-20</a:t>
            </a:fld>
            <a:endParaRPr lang="sv-SE" dirty="0"/>
          </a:p>
        </p:txBody>
      </p:sp>
      <p:sp>
        <p:nvSpPr>
          <p:cNvPr id="6" name="Platshållare för sidfot 10"/>
          <p:cNvSpPr>
            <a:spLocks noGrp="1"/>
          </p:cNvSpPr>
          <p:nvPr>
            <p:ph type="ftr" sz="quarter" idx="11"/>
          </p:nvPr>
        </p:nvSpPr>
        <p:spPr/>
        <p:txBody>
          <a:bodyPr/>
          <a:lstStyle>
            <a:lvl1pPr>
              <a:defRPr smtClean="0"/>
            </a:lvl1pPr>
          </a:lstStyle>
          <a:p>
            <a:pPr>
              <a:defRPr/>
            </a:pPr>
            <a:r>
              <a:rPr lang="sv-SE" smtClean="0"/>
              <a:t>Arkivutbildning enskilda utförare</a:t>
            </a:r>
            <a:endParaRPr lang="sv-SE" dirty="0"/>
          </a:p>
        </p:txBody>
      </p:sp>
      <p:sp>
        <p:nvSpPr>
          <p:cNvPr id="7" name="Platshållare för bildnummer 11"/>
          <p:cNvSpPr>
            <a:spLocks noGrp="1"/>
          </p:cNvSpPr>
          <p:nvPr>
            <p:ph type="sldNum" sz="quarter" idx="12"/>
          </p:nvPr>
        </p:nvSpPr>
        <p:spPr/>
        <p:txBody>
          <a:bodyPr/>
          <a:lstStyle>
            <a:lvl1pPr>
              <a:defRPr/>
            </a:lvl1pPr>
          </a:lstStyle>
          <a:p>
            <a:pPr>
              <a:defRPr/>
            </a:pPr>
            <a:fld id="{E0164B8D-6A5E-4152-B1FD-260644F4BF4E}" type="slidenum">
              <a:rPr lang="sv-SE"/>
              <a:pPr>
                <a:defRPr/>
              </a:pPr>
              <a:t>‹#›</a:t>
            </a:fld>
            <a:endParaRPr lang="sv-SE"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smtClean="0"/>
            </a:lvl1pPr>
          </a:lstStyle>
          <a:p>
            <a:pPr>
              <a:defRPr/>
            </a:pPr>
            <a:fld id="{ABDF129B-DFAE-4082-9F90-5901B83E4C3C}" type="datetime1">
              <a:rPr lang="sv-SE" smtClean="0"/>
              <a:t>2019-05-20</a:t>
            </a:fld>
            <a:endParaRPr lang="sv-SE" dirty="0"/>
          </a:p>
        </p:txBody>
      </p:sp>
      <p:sp>
        <p:nvSpPr>
          <p:cNvPr id="6" name="Platshållare för sidfot 7"/>
          <p:cNvSpPr>
            <a:spLocks noGrp="1"/>
          </p:cNvSpPr>
          <p:nvPr>
            <p:ph type="ftr" sz="quarter" idx="11"/>
          </p:nvPr>
        </p:nvSpPr>
        <p:spPr/>
        <p:txBody>
          <a:bodyPr/>
          <a:lstStyle>
            <a:lvl1pPr>
              <a:defRPr smtClean="0"/>
            </a:lvl1pPr>
          </a:lstStyle>
          <a:p>
            <a:pPr>
              <a:defRPr/>
            </a:pPr>
            <a:r>
              <a:rPr lang="sv-SE" smtClean="0"/>
              <a:t>Arkivutbildning enskilda utförare</a:t>
            </a:r>
            <a:endParaRPr lang="sv-SE" dirty="0"/>
          </a:p>
        </p:txBody>
      </p:sp>
      <p:sp>
        <p:nvSpPr>
          <p:cNvPr id="7" name="Platshållare för bildnummer 8"/>
          <p:cNvSpPr>
            <a:spLocks noGrp="1"/>
          </p:cNvSpPr>
          <p:nvPr>
            <p:ph type="sldNum" sz="quarter" idx="12"/>
          </p:nvPr>
        </p:nvSpPr>
        <p:spPr/>
        <p:txBody>
          <a:bodyPr/>
          <a:lstStyle>
            <a:lvl1pPr>
              <a:defRPr/>
            </a:lvl1pPr>
          </a:lstStyle>
          <a:p>
            <a:pPr>
              <a:defRPr/>
            </a:pPr>
            <a:fld id="{45FB4CEB-B4E5-4129-AD80-F4E3FC3360B3}" type="slidenum">
              <a:rPr lang="sv-SE"/>
              <a:pPr>
                <a:defRPr/>
              </a:pPr>
              <a:t>‹#›</a:t>
            </a:fld>
            <a:endParaRPr lang="sv-SE"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smtClean="0"/>
            </a:lvl1pPr>
          </a:lstStyle>
          <a:p>
            <a:pPr>
              <a:defRPr/>
            </a:pPr>
            <a:fld id="{89E9C80E-26C1-4C1C-AD5E-C460AD298861}" type="datetime1">
              <a:rPr lang="sv-SE" smtClean="0"/>
              <a:t>2019-05-20</a:t>
            </a:fld>
            <a:endParaRPr lang="sv-SE" dirty="0"/>
          </a:p>
        </p:txBody>
      </p:sp>
      <p:sp>
        <p:nvSpPr>
          <p:cNvPr id="6" name="Platshållare för sidfot 7"/>
          <p:cNvSpPr>
            <a:spLocks noGrp="1"/>
          </p:cNvSpPr>
          <p:nvPr>
            <p:ph type="ftr" sz="quarter" idx="11"/>
          </p:nvPr>
        </p:nvSpPr>
        <p:spPr/>
        <p:txBody>
          <a:bodyPr/>
          <a:lstStyle>
            <a:lvl1pPr>
              <a:defRPr smtClean="0"/>
            </a:lvl1pPr>
          </a:lstStyle>
          <a:p>
            <a:pPr>
              <a:defRPr/>
            </a:pPr>
            <a:r>
              <a:rPr lang="sv-SE" smtClean="0"/>
              <a:t>Arkivutbildning enskilda utförare</a:t>
            </a:r>
            <a:endParaRPr lang="sv-SE" dirty="0"/>
          </a:p>
        </p:txBody>
      </p:sp>
      <p:sp>
        <p:nvSpPr>
          <p:cNvPr id="7" name="Platshållare för bildnummer 8"/>
          <p:cNvSpPr>
            <a:spLocks noGrp="1"/>
          </p:cNvSpPr>
          <p:nvPr>
            <p:ph type="sldNum" sz="quarter" idx="12"/>
          </p:nvPr>
        </p:nvSpPr>
        <p:spPr/>
        <p:txBody>
          <a:bodyPr/>
          <a:lstStyle>
            <a:lvl1pPr>
              <a:defRPr/>
            </a:lvl1pPr>
          </a:lstStyle>
          <a:p>
            <a:pPr>
              <a:defRPr/>
            </a:pPr>
            <a:fld id="{99C79852-7AC7-4EFD-A19A-F82F6A599200}" type="slidenum">
              <a:rPr lang="sv-SE"/>
              <a:pPr>
                <a:defRPr/>
              </a:pPr>
              <a:t>‹#›</a:t>
            </a:fld>
            <a:endParaRPr lang="sv-SE"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Startrubrik + Profil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3"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4"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smtClean="0"/>
            </a:lvl1pPr>
          </a:lstStyle>
          <a:p>
            <a:pPr>
              <a:defRPr/>
            </a:pPr>
            <a:fld id="{D075531C-B61E-4204-AC61-0490AAE47ABA}" type="datetime1">
              <a:rPr lang="sv-SE" smtClean="0"/>
              <a:t>2019-05-20</a:t>
            </a:fld>
            <a:endParaRPr lang="sv-SE" dirty="0"/>
          </a:p>
        </p:txBody>
      </p:sp>
      <p:sp>
        <p:nvSpPr>
          <p:cNvPr id="6" name="Platshållare för sidfot 7"/>
          <p:cNvSpPr>
            <a:spLocks noGrp="1"/>
          </p:cNvSpPr>
          <p:nvPr>
            <p:ph type="ftr" sz="quarter" idx="11"/>
          </p:nvPr>
        </p:nvSpPr>
        <p:spPr/>
        <p:txBody>
          <a:bodyPr/>
          <a:lstStyle>
            <a:lvl1pPr>
              <a:defRPr smtClean="0"/>
            </a:lvl1pPr>
          </a:lstStyle>
          <a:p>
            <a:pPr>
              <a:defRPr/>
            </a:pPr>
            <a:r>
              <a:rPr lang="sv-SE" smtClean="0"/>
              <a:t>Arkivutbildning enskilda utförare</a:t>
            </a:r>
            <a:endParaRPr lang="sv-SE" dirty="0"/>
          </a:p>
        </p:txBody>
      </p:sp>
      <p:sp>
        <p:nvSpPr>
          <p:cNvPr id="7" name="Platshållare för bildnummer 8"/>
          <p:cNvSpPr>
            <a:spLocks noGrp="1"/>
          </p:cNvSpPr>
          <p:nvPr>
            <p:ph type="sldNum" sz="quarter" idx="12"/>
          </p:nvPr>
        </p:nvSpPr>
        <p:spPr/>
        <p:txBody>
          <a:bodyPr/>
          <a:lstStyle>
            <a:lvl1pPr>
              <a:defRPr/>
            </a:lvl1pPr>
          </a:lstStyle>
          <a:p>
            <a:pPr>
              <a:defRPr/>
            </a:pPr>
            <a:fld id="{DEF7BEFB-73AC-4345-B360-3CE8D543D0B0}" type="slidenum">
              <a:rPr lang="sv-SE"/>
              <a:pPr>
                <a:defRPr/>
              </a:pPr>
              <a:t>‹#›</a:t>
            </a:fld>
            <a:endParaRPr lang="sv-SE"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3" name="Rubrik 1"/>
          <p:cNvSpPr>
            <a:spLocks noGrp="1"/>
          </p:cNvSpPr>
          <p:nvPr>
            <p:ph type="ctrTitle"/>
          </p:nvPr>
        </p:nvSpPr>
        <p:spPr>
          <a:xfrm>
            <a:off x="720000" y="635907"/>
            <a:ext cx="3852000" cy="2800803"/>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5" name="Platshållare för datum 1"/>
          <p:cNvSpPr>
            <a:spLocks noGrp="1"/>
          </p:cNvSpPr>
          <p:nvPr>
            <p:ph type="dt" sz="half" idx="10"/>
          </p:nvPr>
        </p:nvSpPr>
        <p:spPr/>
        <p:txBody>
          <a:bodyPr/>
          <a:lstStyle>
            <a:lvl1pPr>
              <a:defRPr smtClean="0"/>
            </a:lvl1pPr>
          </a:lstStyle>
          <a:p>
            <a:pPr>
              <a:defRPr/>
            </a:pPr>
            <a:fld id="{02FECCA5-C029-4E98-8795-4E0D846874FF}" type="datetime1">
              <a:rPr lang="sv-SE" smtClean="0"/>
              <a:t>2019-05-20</a:t>
            </a:fld>
            <a:endParaRPr lang="sv-SE" dirty="0"/>
          </a:p>
        </p:txBody>
      </p:sp>
      <p:sp>
        <p:nvSpPr>
          <p:cNvPr id="6" name="Platshållare för sidfot 7"/>
          <p:cNvSpPr>
            <a:spLocks noGrp="1"/>
          </p:cNvSpPr>
          <p:nvPr>
            <p:ph type="ftr" sz="quarter" idx="11"/>
          </p:nvPr>
        </p:nvSpPr>
        <p:spPr/>
        <p:txBody>
          <a:bodyPr/>
          <a:lstStyle>
            <a:lvl1pPr>
              <a:defRPr smtClean="0"/>
            </a:lvl1pPr>
          </a:lstStyle>
          <a:p>
            <a:pPr>
              <a:defRPr/>
            </a:pPr>
            <a:r>
              <a:rPr lang="sv-SE" smtClean="0"/>
              <a:t>Arkivutbildning enskilda utförare</a:t>
            </a:r>
            <a:endParaRPr lang="sv-SE" dirty="0"/>
          </a:p>
        </p:txBody>
      </p:sp>
      <p:sp>
        <p:nvSpPr>
          <p:cNvPr id="7" name="Platshållare för bildnummer 8"/>
          <p:cNvSpPr>
            <a:spLocks noGrp="1"/>
          </p:cNvSpPr>
          <p:nvPr>
            <p:ph type="sldNum" sz="quarter" idx="12"/>
          </p:nvPr>
        </p:nvSpPr>
        <p:spPr/>
        <p:txBody>
          <a:bodyPr/>
          <a:lstStyle>
            <a:lvl1pPr>
              <a:defRPr/>
            </a:lvl1pPr>
          </a:lstStyle>
          <a:p>
            <a:pPr>
              <a:defRPr/>
            </a:pPr>
            <a:fld id="{8ABCE842-4D70-47C4-BAC0-B9F3296AB7AB}" type="slidenum">
              <a:rPr lang="sv-SE"/>
              <a:pPr>
                <a:defRPr/>
              </a:pPr>
              <a:t>‹#›</a:t>
            </a:fld>
            <a:endParaRPr lang="sv-SE"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bi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srcRect/>
          <a:stretch>
            <a:fillRect/>
          </a:stretch>
        </p:blipFill>
        <p:spPr bwMode="auto">
          <a:xfrm>
            <a:off x="6821488" y="6192838"/>
            <a:ext cx="1601787" cy="511175"/>
          </a:xfrm>
          <a:prstGeom prst="rect">
            <a:avLst/>
          </a:prstGeom>
          <a:noFill/>
          <a:ln w="9525">
            <a:noFill/>
            <a:miter lim="800000"/>
            <a:headEnd/>
            <a:tailEnd/>
          </a:ln>
        </p:spPr>
      </p:pic>
      <p:sp>
        <p:nvSpPr>
          <p:cNvPr id="2" name="Rubrik 1"/>
          <p:cNvSpPr>
            <a:spLocks noGrp="1"/>
          </p:cNvSpPr>
          <p:nvPr>
            <p:ph type="ctrTitle"/>
          </p:nvPr>
        </p:nvSpPr>
        <p:spPr>
          <a:xfrm>
            <a:off x="720000" y="3012168"/>
            <a:ext cx="7772400" cy="707118"/>
          </a:xfrm>
          <a:prstGeom prst="rect">
            <a:avLst/>
          </a:prstGeom>
        </p:spPr>
        <p:txBody>
          <a:bodyPr lIns="0" tIns="0" rIns="0" bIns="0" anchor="t"/>
          <a:lstStyle>
            <a:lvl1pPr algn="l">
              <a:defRPr sz="3200">
                <a:latin typeface="Arial"/>
                <a:cs typeface="Arial"/>
              </a:defRPr>
            </a:lvl1pPr>
          </a:lstStyle>
          <a:p>
            <a:r>
              <a:rPr lang="sv-SE" smtClean="0"/>
              <a:t>Klicka här för att ändra format</a:t>
            </a:r>
            <a:endParaRPr lang="sv-SE" dirty="0"/>
          </a:p>
        </p:txBody>
      </p:sp>
      <p:sp>
        <p:nvSpPr>
          <p:cNvPr id="3" name="Underrubrik 2"/>
          <p:cNvSpPr>
            <a:spLocks noGrp="1"/>
          </p:cNvSpPr>
          <p:nvPr>
            <p:ph type="subTitle" idx="1"/>
          </p:nvPr>
        </p:nvSpPr>
        <p:spPr>
          <a:xfrm>
            <a:off x="720000" y="3719286"/>
            <a:ext cx="7086600" cy="1752600"/>
          </a:xfrm>
          <a:prstGeom prst="rect">
            <a:avLst/>
          </a:prstGeom>
        </p:spPr>
        <p:txBody>
          <a:bodyPr lIns="0" tIns="0" rIns="0" bIns="0">
            <a:noAutofit/>
          </a:bodyPr>
          <a:lstStyle>
            <a:lvl1pPr marL="0" indent="0" algn="l">
              <a:lnSpc>
                <a:spcPct val="90000"/>
              </a:lnSpc>
              <a:buNone/>
              <a:defRPr sz="2800">
                <a:solidFill>
                  <a:schemeClr val="tx1">
                    <a:tint val="75000"/>
                  </a:schemeClr>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dirty="0"/>
          </a:p>
        </p:txBody>
      </p:sp>
      <p:sp>
        <p:nvSpPr>
          <p:cNvPr id="11" name="Platshållare för bild 10"/>
          <p:cNvSpPr>
            <a:spLocks noGrp="1"/>
          </p:cNvSpPr>
          <p:nvPr>
            <p:ph type="pic" sz="quarter" idx="10"/>
          </p:nvPr>
        </p:nvSpPr>
        <p:spPr>
          <a:xfrm>
            <a:off x="0" y="0"/>
            <a:ext cx="9144000" cy="2677886"/>
          </a:xfrm>
          <a:prstGeom prst="rect">
            <a:avLst/>
          </a:prstGeom>
        </p:spPr>
        <p:txBody>
          <a:bodyPr/>
          <a:lstStyle>
            <a:lvl1pPr algn="ctr">
              <a:defRPr baseline="0">
                <a:solidFill>
                  <a:schemeClr val="tx1">
                    <a:lumMod val="50000"/>
                    <a:lumOff val="50000"/>
                  </a:schemeClr>
                </a:solidFill>
                <a:latin typeface="Arial"/>
                <a:cs typeface="Arial"/>
              </a:defRPr>
            </a:lvl1pPr>
          </a:lstStyle>
          <a:p>
            <a:pPr lvl="0"/>
            <a:r>
              <a:rPr lang="sv-SE" noProof="0" smtClean="0"/>
              <a:t>Klicka på ikonen för att lägga till en bild</a:t>
            </a:r>
            <a:endParaRPr lang="sv-SE" noProof="0" dirty="0"/>
          </a:p>
        </p:txBody>
      </p:sp>
      <p:sp>
        <p:nvSpPr>
          <p:cNvPr id="6" name="Platshållare för datum 3"/>
          <p:cNvSpPr>
            <a:spLocks noGrp="1"/>
          </p:cNvSpPr>
          <p:nvPr>
            <p:ph type="dt" sz="half" idx="11"/>
          </p:nvPr>
        </p:nvSpPr>
        <p:spPr/>
        <p:txBody>
          <a:bodyPr/>
          <a:lstStyle>
            <a:lvl1pPr>
              <a:defRPr smtClean="0"/>
            </a:lvl1pPr>
          </a:lstStyle>
          <a:p>
            <a:pPr>
              <a:defRPr/>
            </a:pPr>
            <a:fld id="{BD6A00F2-FD44-4B56-9994-F8396E47935B}" type="datetime1">
              <a:rPr lang="sv-SE" smtClean="0"/>
              <a:t>2019-05-20</a:t>
            </a:fld>
            <a:endParaRPr lang="sv-SE" dirty="0"/>
          </a:p>
        </p:txBody>
      </p:sp>
      <p:sp>
        <p:nvSpPr>
          <p:cNvPr id="7" name="Platshållare för sidfot 8"/>
          <p:cNvSpPr>
            <a:spLocks noGrp="1"/>
          </p:cNvSpPr>
          <p:nvPr>
            <p:ph type="ftr" sz="quarter" idx="12"/>
          </p:nvPr>
        </p:nvSpPr>
        <p:spPr/>
        <p:txBody>
          <a:bodyPr/>
          <a:lstStyle>
            <a:lvl1pPr>
              <a:defRPr smtClean="0"/>
            </a:lvl1pPr>
          </a:lstStyle>
          <a:p>
            <a:pPr>
              <a:defRPr/>
            </a:pPr>
            <a:r>
              <a:rPr lang="sv-SE" smtClean="0"/>
              <a:t>Arkivutbildning enskilda utförare</a:t>
            </a:r>
            <a:endParaRPr lang="sv-SE" dirty="0"/>
          </a:p>
        </p:txBody>
      </p:sp>
      <p:sp>
        <p:nvSpPr>
          <p:cNvPr id="8" name="Platshållare för bildnummer 9"/>
          <p:cNvSpPr>
            <a:spLocks noGrp="1"/>
          </p:cNvSpPr>
          <p:nvPr>
            <p:ph type="sldNum" sz="quarter" idx="13"/>
          </p:nvPr>
        </p:nvSpPr>
        <p:spPr/>
        <p:txBody>
          <a:bodyPr/>
          <a:lstStyle>
            <a:lvl1pPr>
              <a:defRPr/>
            </a:lvl1pPr>
          </a:lstStyle>
          <a:p>
            <a:pPr>
              <a:defRPr/>
            </a:pPr>
            <a:fld id="{71B9B4AF-48C0-4B80-BAA6-D18BD99D8D2E}" type="slidenum">
              <a:rPr lang="sv-SE"/>
              <a:pPr>
                <a:defRPr/>
              </a:pPr>
              <a:t>‹#›</a:t>
            </a:fld>
            <a:endParaRPr lang="sv-SE"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vsnittsrubrik">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Bildobjekt 6" descr="LKPG_Ide_ligg_CMYK.eps"/>
          <p:cNvPicPr>
            <a:picLocks noChangeAspect="1"/>
          </p:cNvPicPr>
          <p:nvPr/>
        </p:nvPicPr>
        <p:blipFill>
          <a:blip r:embed="rId3"/>
          <a:srcRect/>
          <a:stretch>
            <a:fillRect/>
          </a:stretch>
        </p:blipFill>
        <p:spPr bwMode="auto">
          <a:xfrm>
            <a:off x="6821488" y="6210300"/>
            <a:ext cx="1601787" cy="511175"/>
          </a:xfrm>
          <a:prstGeom prst="rect">
            <a:avLst/>
          </a:prstGeom>
          <a:noFill/>
          <a:ln w="9525">
            <a:noFill/>
            <a:miter lim="800000"/>
            <a:headEnd/>
            <a:tailEnd/>
          </a:ln>
        </p:spPr>
      </p:pic>
      <p:sp>
        <p:nvSpPr>
          <p:cNvPr id="11" name="Rubrik 1"/>
          <p:cNvSpPr>
            <a:spLocks noGrp="1"/>
          </p:cNvSpPr>
          <p:nvPr>
            <p:ph type="title"/>
          </p:nvPr>
        </p:nvSpPr>
        <p:spPr>
          <a:xfrm>
            <a:off x="684212" y="383495"/>
            <a:ext cx="7739789" cy="1143000"/>
          </a:xfrm>
          <a:prstGeom prst="rect">
            <a:avLst/>
          </a:prstGeom>
        </p:spPr>
        <p:txBody>
          <a:bodyPr lIns="0" tIns="0" rIns="0" bIns="0"/>
          <a:lstStyle>
            <a:lvl1pPr algn="l">
              <a:defRPr sz="3200">
                <a:latin typeface="Arial"/>
                <a:cs typeface="Arial"/>
              </a:defRPr>
            </a:lvl1pPr>
          </a:lstStyle>
          <a:p>
            <a:r>
              <a:rPr lang="sv-SE" smtClean="0"/>
              <a:t>Klicka här för att ändra format</a:t>
            </a:r>
            <a:endParaRPr lang="sv-SE" dirty="0"/>
          </a:p>
        </p:txBody>
      </p:sp>
      <p:sp>
        <p:nvSpPr>
          <p:cNvPr id="18" name="Platshållare för bild 13"/>
          <p:cNvSpPr>
            <a:spLocks noGrp="1"/>
          </p:cNvSpPr>
          <p:nvPr>
            <p:ph type="pic" sz="quarter" idx="10"/>
          </p:nvPr>
        </p:nvSpPr>
        <p:spPr>
          <a:xfrm>
            <a:off x="4753589" y="1600200"/>
            <a:ext cx="3670412" cy="4525963"/>
          </a:xfrm>
          <a:prstGeom prst="rect">
            <a:avLst/>
          </a:prstGeom>
        </p:spPr>
        <p:txBody>
          <a:bodyPr vert="horz"/>
          <a:lstStyle>
            <a:lvl1pPr>
              <a:defRPr>
                <a:latin typeface="Arial"/>
                <a:cs typeface="Arial"/>
              </a:defRPr>
            </a:lvl1pPr>
          </a:lstStyle>
          <a:p>
            <a:pPr lvl="0"/>
            <a:r>
              <a:rPr lang="sv-SE" noProof="0" smtClean="0"/>
              <a:t>Klicka på ikonen för att lägga till en bild</a:t>
            </a:r>
            <a:endParaRPr lang="sv-SE" noProof="0"/>
          </a:p>
        </p:txBody>
      </p:sp>
      <p:sp>
        <p:nvSpPr>
          <p:cNvPr id="10" name="Platshållare för innehåll 2"/>
          <p:cNvSpPr>
            <a:spLocks noGrp="1"/>
          </p:cNvSpPr>
          <p:nvPr>
            <p:ph idx="1"/>
          </p:nvPr>
        </p:nvSpPr>
        <p:spPr>
          <a:xfrm>
            <a:off x="684212" y="1600201"/>
            <a:ext cx="3716476" cy="4525962"/>
          </a:xfrm>
          <a:prstGeom prst="rect">
            <a:avLst/>
          </a:prstGeom>
        </p:spPr>
        <p:txBody>
          <a:bodyPr lIns="0" tIns="0" rIns="0" bIns="0"/>
          <a:lstStyle>
            <a:lvl1pPr marL="342900" indent="-342900" algn="l">
              <a:lnSpc>
                <a:spcPct val="100000"/>
              </a:lnSpc>
              <a:spcBef>
                <a:spcPts val="1200"/>
              </a:spcBef>
              <a:buFont typeface="Arial"/>
              <a:buChar char="•"/>
              <a:defRPr sz="2400">
                <a:latin typeface="Arial"/>
                <a:cs typeface="Arial"/>
              </a:defRPr>
            </a:lvl1pPr>
            <a:lvl2pPr marL="648000" indent="-285750" algn="l">
              <a:lnSpc>
                <a:spcPct val="100000"/>
              </a:lnSpc>
              <a:spcBef>
                <a:spcPts val="900"/>
              </a:spcBef>
              <a:buFont typeface="Lucida Grande"/>
              <a:buChar char="-"/>
              <a:defRPr sz="2200">
                <a:latin typeface="Arial"/>
                <a:cs typeface="Arial"/>
              </a:defRPr>
            </a:lvl2pPr>
            <a:lvl3pPr marL="900000" indent="-228600" algn="l">
              <a:lnSpc>
                <a:spcPct val="100000"/>
              </a:lnSpc>
              <a:spcBef>
                <a:spcPts val="900"/>
              </a:spcBef>
              <a:buFont typeface="Courier New"/>
              <a:buChar char="o"/>
              <a:defRPr sz="2000">
                <a:latin typeface="Arial"/>
                <a:ea typeface="Arial"/>
                <a:cs typeface="Arial"/>
              </a:defRPr>
            </a:lvl3pPr>
            <a:lvl4pPr marL="1152000" indent="-228600" algn="l">
              <a:lnSpc>
                <a:spcPct val="100000"/>
              </a:lnSpc>
              <a:spcBef>
                <a:spcPts val="900"/>
              </a:spcBef>
              <a:buFont typeface="Arial"/>
              <a:buChar char="•"/>
              <a:defRPr sz="1800">
                <a:latin typeface="Arial"/>
                <a:ea typeface="Arial"/>
                <a:cs typeface="Arial"/>
              </a:defRPr>
            </a:lvl4pPr>
            <a:lvl5pPr marL="1440000" marR="0" indent="-285750" algn="l" defTabSz="457200" rtl="0" eaLnBrk="1" fontAlgn="base" latinLnBrk="0" hangingPunct="1">
              <a:lnSpc>
                <a:spcPct val="100000"/>
              </a:lnSpc>
              <a:spcBef>
                <a:spcPts val="900"/>
              </a:spcBef>
              <a:spcAft>
                <a:spcPct val="0"/>
              </a:spcAft>
              <a:buClrTx/>
              <a:buSzTx/>
              <a:buFont typeface="Lucida Grande"/>
              <a:buChar char="-"/>
              <a:tabLst/>
              <a:defRPr sz="1800">
                <a:latin typeface="Arial"/>
                <a:ea typeface="Arial"/>
                <a:cs typeface="Arial"/>
              </a:defRPr>
            </a:lvl5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dirty="0" smtClean="0"/>
          </a:p>
        </p:txBody>
      </p:sp>
      <p:sp>
        <p:nvSpPr>
          <p:cNvPr id="6" name="Platshållare för datum 1"/>
          <p:cNvSpPr>
            <a:spLocks noGrp="1"/>
          </p:cNvSpPr>
          <p:nvPr>
            <p:ph type="dt" sz="half" idx="11"/>
          </p:nvPr>
        </p:nvSpPr>
        <p:spPr/>
        <p:txBody>
          <a:bodyPr/>
          <a:lstStyle>
            <a:lvl1pPr>
              <a:defRPr smtClean="0"/>
            </a:lvl1pPr>
          </a:lstStyle>
          <a:p>
            <a:pPr>
              <a:defRPr/>
            </a:pPr>
            <a:fld id="{0A429BAD-28D0-4C0E-A16C-927FEE3913D3}" type="datetime1">
              <a:rPr lang="sv-SE" smtClean="0"/>
              <a:t>2019-05-20</a:t>
            </a:fld>
            <a:endParaRPr lang="sv-SE" dirty="0"/>
          </a:p>
        </p:txBody>
      </p:sp>
      <p:sp>
        <p:nvSpPr>
          <p:cNvPr id="7" name="Platshållare för sidfot 2"/>
          <p:cNvSpPr>
            <a:spLocks noGrp="1"/>
          </p:cNvSpPr>
          <p:nvPr>
            <p:ph type="ftr" sz="quarter" idx="12"/>
          </p:nvPr>
        </p:nvSpPr>
        <p:spPr/>
        <p:txBody>
          <a:bodyPr/>
          <a:lstStyle>
            <a:lvl1pPr>
              <a:defRPr smtClean="0"/>
            </a:lvl1pPr>
          </a:lstStyle>
          <a:p>
            <a:pPr>
              <a:defRPr/>
            </a:pPr>
            <a:r>
              <a:rPr lang="sv-SE" smtClean="0"/>
              <a:t>Arkivutbildning enskilda utförare</a:t>
            </a:r>
            <a:endParaRPr lang="sv-SE" dirty="0"/>
          </a:p>
        </p:txBody>
      </p:sp>
      <p:sp>
        <p:nvSpPr>
          <p:cNvPr id="8" name="Platshållare för bildnummer 3"/>
          <p:cNvSpPr>
            <a:spLocks noGrp="1"/>
          </p:cNvSpPr>
          <p:nvPr>
            <p:ph type="sldNum" sz="quarter" idx="13"/>
          </p:nvPr>
        </p:nvSpPr>
        <p:spPr/>
        <p:txBody>
          <a:bodyPr/>
          <a:lstStyle>
            <a:lvl1pPr>
              <a:defRPr/>
            </a:lvl1pPr>
          </a:lstStyle>
          <a:p>
            <a:pPr>
              <a:defRPr/>
            </a:pPr>
            <a:fld id="{3630D0BA-7522-4477-B6BF-4FE79A0FA534}" type="slidenum">
              <a:rPr lang="sv-SE"/>
              <a:pPr>
                <a:defRPr/>
              </a:pPr>
              <a:t>‹#›</a:t>
            </a:fld>
            <a:endParaRPr lang="sv-SE"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8"/>
          <a:srcRect/>
          <a:stretch>
            <a:fillRect/>
          </a:stretch>
        </a:blipFill>
        <a:effectLst/>
      </p:bgPr>
    </p:bg>
    <p:spTree>
      <p:nvGrpSpPr>
        <p:cNvPr id="1" name=""/>
        <p:cNvGrpSpPr/>
        <p:nvPr/>
      </p:nvGrpSpPr>
      <p:grpSpPr>
        <a:xfrm>
          <a:off x="0" y="0"/>
          <a:ext cx="0" cy="0"/>
          <a:chOff x="0" y="0"/>
          <a:chExt cx="0" cy="0"/>
        </a:xfrm>
      </p:grpSpPr>
      <p:sp>
        <p:nvSpPr>
          <p:cNvPr id="4" name="Platshållare för datum 3"/>
          <p:cNvSpPr>
            <a:spLocks noGrp="1"/>
          </p:cNvSpPr>
          <p:nvPr>
            <p:ph type="dt" sz="half" idx="2"/>
          </p:nvPr>
        </p:nvSpPr>
        <p:spPr>
          <a:xfrm>
            <a:off x="1779588" y="6356350"/>
            <a:ext cx="1128712"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Arial"/>
                <a:ea typeface="+mn-ea"/>
                <a:cs typeface="+mn-cs"/>
              </a:defRPr>
            </a:lvl1pPr>
          </a:lstStyle>
          <a:p>
            <a:pPr>
              <a:defRPr/>
            </a:pPr>
            <a:fld id="{245D7EC8-481F-4519-AEAB-CE35BC34E7AB}" type="datetime1">
              <a:rPr lang="sv-SE" smtClean="0"/>
              <a:t>2019-05-20</a:t>
            </a:fld>
            <a:endParaRPr lang="sv-SE" dirty="0"/>
          </a:p>
        </p:txBody>
      </p:sp>
      <p:sp>
        <p:nvSpPr>
          <p:cNvPr id="5" name="Platshållare för bildnummer 5"/>
          <p:cNvSpPr>
            <a:spLocks noGrp="1"/>
          </p:cNvSpPr>
          <p:nvPr>
            <p:ph type="sldNum" sz="quarter" idx="4"/>
          </p:nvPr>
        </p:nvSpPr>
        <p:spPr>
          <a:xfrm>
            <a:off x="693738" y="6356350"/>
            <a:ext cx="108585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Arial"/>
                <a:ea typeface="+mn-ea"/>
                <a:cs typeface="+mn-cs"/>
              </a:defRPr>
            </a:lvl1pPr>
          </a:lstStyle>
          <a:p>
            <a:pPr>
              <a:defRPr/>
            </a:pPr>
            <a:fld id="{B2F0152E-4B9B-4733-9EAC-8DB8BF44F953}" type="slidenum">
              <a:rPr lang="sv-SE"/>
              <a:pPr>
                <a:defRPr/>
              </a:pPr>
              <a:t>‹#›</a:t>
            </a:fld>
            <a:endParaRPr lang="sv-SE"/>
          </a:p>
        </p:txBody>
      </p:sp>
      <p:sp>
        <p:nvSpPr>
          <p:cNvPr id="6" name="Platshållare för sidfot 4"/>
          <p:cNvSpPr>
            <a:spLocks noGrp="1"/>
          </p:cNvSpPr>
          <p:nvPr>
            <p:ph type="ftr" sz="quarter" idx="3"/>
          </p:nvPr>
        </p:nvSpPr>
        <p:spPr>
          <a:xfrm>
            <a:off x="2908300" y="6356350"/>
            <a:ext cx="3613150" cy="365125"/>
          </a:xfrm>
          <a:prstGeom prst="rect">
            <a:avLst/>
          </a:prstGeom>
        </p:spPr>
        <p:txBody>
          <a:bodyPr vert="horz" lIns="91440" tIns="45720" rIns="91440" bIns="45720" rtlCol="0" anchor="ctr"/>
          <a:lstStyle>
            <a:lvl1pPr algn="l" fontAlgn="auto">
              <a:spcBef>
                <a:spcPts val="0"/>
              </a:spcBef>
              <a:spcAft>
                <a:spcPts val="0"/>
              </a:spcAft>
              <a:defRPr sz="1200" baseline="0">
                <a:solidFill>
                  <a:schemeClr val="tx1">
                    <a:tint val="75000"/>
                  </a:schemeClr>
                </a:solidFill>
                <a:latin typeface="Arial"/>
                <a:ea typeface="+mn-ea"/>
                <a:cs typeface="+mn-cs"/>
              </a:defRPr>
            </a:lvl1pPr>
          </a:lstStyle>
          <a:p>
            <a:pPr>
              <a:defRPr/>
            </a:pPr>
            <a:r>
              <a:rPr lang="sv-SE" smtClean="0"/>
              <a:t>Arkivutbildning enskilda utförare</a:t>
            </a:r>
            <a:endParaRPr lang="sv-SE" dirty="0"/>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Lst>
  <p:hf sldNum="0" hdr="0"/>
  <p:txStyles>
    <p:titleStyle>
      <a:lvl1pPr algn="ctr" defTabSz="457200" rtl="0" fontAlgn="base">
        <a:spcBef>
          <a:spcPct val="0"/>
        </a:spcBef>
        <a:spcAft>
          <a:spcPct val="0"/>
        </a:spcAft>
        <a:defRPr sz="4400" kern="1200">
          <a:solidFill>
            <a:schemeClr val="tx1"/>
          </a:solidFill>
          <a:latin typeface="Georgia"/>
          <a:ea typeface="ＭＳ Ｐゴシック" charset="0"/>
          <a:cs typeface="Georgia"/>
        </a:defRPr>
      </a:lvl1pPr>
      <a:lvl2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2pPr>
      <a:lvl3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3pPr>
      <a:lvl4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4pPr>
      <a:lvl5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Georgia"/>
          <a:ea typeface="ＭＳ Ｐゴシック" charset="0"/>
          <a:cs typeface="Georgia"/>
        </a:defRPr>
      </a:lvl1pPr>
      <a:lvl2pPr marL="742950" indent="-285750" algn="l" defTabSz="457200" rtl="0" fontAlgn="base">
        <a:spcBef>
          <a:spcPct val="20000"/>
        </a:spcBef>
        <a:spcAft>
          <a:spcPct val="0"/>
        </a:spcAft>
        <a:buFont typeface="Arial" charset="0"/>
        <a:buChar char="–"/>
        <a:defRPr sz="2800" kern="1200">
          <a:solidFill>
            <a:schemeClr val="tx1"/>
          </a:solidFill>
          <a:latin typeface="Helvetica"/>
          <a:ea typeface="ＭＳ Ｐゴシック" charset="0"/>
          <a:cs typeface="Helvetica"/>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a:ea typeface="Helvetica" charset="0"/>
          <a:cs typeface="Helvetica"/>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a:ea typeface="Helvetica" charset="0"/>
          <a:cs typeface="Helvetica"/>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ia.dalbark@linkoping.se"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hyperlink" Target="mailto:pia.wilhelmsonnord@linkoping.se"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hyperlink" Target="http://www.linkoping.se/utforarwebben/arkiv/" TargetMode="Externa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3.xml"/><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16.xml"/><Relationship Id="rId4" Type="http://schemas.openxmlformats.org/officeDocument/2006/relationships/image" Target="../media/image32.jpg"/></Relationships>
</file>

<file path=ppt/slides/_rels/slide3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www.linkoping.se/stadsarkiv" TargetMode="Externa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emf"/><Relationship Id="rId1" Type="http://schemas.openxmlformats.org/officeDocument/2006/relationships/slideLayout" Target="../slideLayouts/slideLayout16.xml"/><Relationship Id="rId4" Type="http://schemas.openxmlformats.org/officeDocument/2006/relationships/image" Target="../media/image39.jpg"/></Relationships>
</file>

<file path=ppt/slides/_rels/slide39.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hyperlink" Target="http://www.linkoping.se/utforarwebben/arkiv/leverans-av-arkivhandlingar/" TargetMode="External"/><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41.png"/></Relationships>
</file>

<file path=ppt/slides/_rels/slide4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5.xml"/><Relationship Id="rId1" Type="http://schemas.openxmlformats.org/officeDocument/2006/relationships/slideLayout" Target="../slideLayouts/slideLayout16.xml"/></Relationships>
</file>

<file path=ppt/slides/_rels/slide4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16.xml"/><Relationship Id="rId4" Type="http://schemas.openxmlformats.org/officeDocument/2006/relationships/image" Target="../media/image45.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6.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52.xml.rels><?xml version="1.0" encoding="UTF-8" standalone="yes"?>
<Relationships xmlns="http://schemas.openxmlformats.org/package/2006/relationships"><Relationship Id="rId2" Type="http://schemas.openxmlformats.org/officeDocument/2006/relationships/image" Target="../media/image54.wmf"/><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14.jp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wmf"/><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Platshållare för datum 3"/>
          <p:cNvSpPr>
            <a:spLocks noGrp="1"/>
          </p:cNvSpPr>
          <p:nvPr>
            <p:ph type="dt" sz="quarter" idx="10"/>
          </p:nvPr>
        </p:nvSpPr>
        <p:spPr>
          <a:noFill/>
        </p:spPr>
        <p:txBody>
          <a:bodyPr/>
          <a:lstStyle/>
          <a:p>
            <a:fld id="{123F2196-30FC-4F18-8C42-9CF5BA75552C}" type="datetime1">
              <a:rPr lang="sv-SE" smtClean="0">
                <a:latin typeface="Arial" pitchFamily="34" charset="0"/>
              </a:rPr>
              <a:t>2019-05-20</a:t>
            </a:fld>
            <a:endParaRPr lang="sv-SE" dirty="0" smtClean="0">
              <a:latin typeface="Arial" pitchFamily="34" charset="0"/>
            </a:endParaRPr>
          </a:p>
        </p:txBody>
      </p:sp>
      <p:sp>
        <p:nvSpPr>
          <p:cNvPr id="2051" name="Platshållare för sidfot 4"/>
          <p:cNvSpPr>
            <a:spLocks noGrp="1"/>
          </p:cNvSpPr>
          <p:nvPr>
            <p:ph type="ftr" sz="quarter" idx="11"/>
          </p:nvPr>
        </p:nvSpPr>
        <p:spPr>
          <a:noFill/>
        </p:spPr>
        <p:txBody>
          <a:bodyPr/>
          <a:lstStyle/>
          <a:p>
            <a:r>
              <a:rPr lang="sv-SE" smtClean="0">
                <a:latin typeface="Arial" pitchFamily="34" charset="0"/>
              </a:rPr>
              <a:t>Arkivutbildning enskilda utförare</a:t>
            </a:r>
            <a:endParaRPr lang="sv-SE" dirty="0" smtClean="0">
              <a:latin typeface="Arial" pitchFamily="34" charset="0"/>
            </a:endParaRPr>
          </a:p>
        </p:txBody>
      </p:sp>
      <p:sp>
        <p:nvSpPr>
          <p:cNvPr id="2053" name="Underrubrik 6"/>
          <p:cNvSpPr>
            <a:spLocks noGrp="1"/>
          </p:cNvSpPr>
          <p:nvPr>
            <p:ph type="subTitle" idx="1"/>
          </p:nvPr>
        </p:nvSpPr>
        <p:spPr>
          <a:xfrm>
            <a:off x="685800" y="2060848"/>
            <a:ext cx="7772400" cy="3958952"/>
          </a:xfrm>
        </p:spPr>
        <p:txBody>
          <a:bodyPr/>
          <a:lstStyle/>
          <a:p>
            <a:r>
              <a:rPr lang="sv-SE" dirty="0" smtClean="0">
                <a:latin typeface="Arial" pitchFamily="34" charset="0"/>
              </a:rPr>
              <a:t>Maj 2019</a:t>
            </a:r>
          </a:p>
          <a:p>
            <a:endParaRPr lang="sv-SE" dirty="0" smtClean="0">
              <a:latin typeface="Arial" pitchFamily="34" charset="0"/>
            </a:endParaRPr>
          </a:p>
          <a:p>
            <a:endParaRPr lang="sv-SE" dirty="0" smtClean="0">
              <a:latin typeface="Arial" pitchFamily="34" charset="0"/>
            </a:endParaRPr>
          </a:p>
          <a:p>
            <a:r>
              <a:rPr lang="sv-SE" dirty="0">
                <a:latin typeface="Arial" pitchFamily="34" charset="0"/>
              </a:rPr>
              <a:t>Linköpings stadsarkiv</a:t>
            </a:r>
          </a:p>
          <a:p>
            <a:endParaRPr lang="sv-SE" dirty="0" smtClean="0">
              <a:latin typeface="Arial" pitchFamily="34" charset="0"/>
            </a:endParaRPr>
          </a:p>
          <a:p>
            <a:r>
              <a:rPr lang="sv-SE" sz="1200" dirty="0" smtClean="0">
                <a:latin typeface="Georgia" pitchFamily="18" charset="0"/>
              </a:rPr>
              <a:t>Kommunarkivarie Maria </a:t>
            </a:r>
            <a:r>
              <a:rPr lang="sv-SE" sz="1200" dirty="0">
                <a:latin typeface="Georgia" pitchFamily="18" charset="0"/>
              </a:rPr>
              <a:t>Dalbark		</a:t>
            </a:r>
            <a:r>
              <a:rPr lang="sv-SE" sz="1200" dirty="0" smtClean="0">
                <a:latin typeface="Georgia" pitchFamily="18" charset="0"/>
              </a:rPr>
              <a:t>		Kommunarkivarie Pia Wilhelmson Nord</a:t>
            </a:r>
          </a:p>
          <a:p>
            <a:r>
              <a:rPr lang="sv-SE" sz="1200" dirty="0" smtClean="0">
                <a:latin typeface="Georgia" pitchFamily="18" charset="0"/>
                <a:hlinkClick r:id="rId3"/>
              </a:rPr>
              <a:t>maria.dalbark@linkoping.se</a:t>
            </a:r>
            <a:r>
              <a:rPr lang="sv-SE" sz="1200" dirty="0" smtClean="0">
                <a:latin typeface="Georgia" pitchFamily="18" charset="0"/>
              </a:rPr>
              <a:t>				</a:t>
            </a:r>
            <a:r>
              <a:rPr lang="sv-SE" sz="1200" dirty="0" smtClean="0">
                <a:latin typeface="Georgia" pitchFamily="18" charset="0"/>
                <a:hlinkClick r:id="rId4"/>
              </a:rPr>
              <a:t>pia.wilhelmsonnord@linkoping.se</a:t>
            </a:r>
            <a:endParaRPr lang="sv-SE" sz="1200" dirty="0" smtClean="0">
              <a:latin typeface="Georgia" pitchFamily="18" charset="0"/>
            </a:endParaRPr>
          </a:p>
          <a:p>
            <a:r>
              <a:rPr lang="sv-SE" sz="1200" dirty="0" smtClean="0">
                <a:latin typeface="Georgia" pitchFamily="18" charset="0"/>
              </a:rPr>
              <a:t>Tel. 013-26 30 </a:t>
            </a:r>
            <a:r>
              <a:rPr lang="sv-SE" sz="1200" dirty="0">
                <a:latin typeface="Georgia" pitchFamily="18" charset="0"/>
              </a:rPr>
              <a:t>22				</a:t>
            </a:r>
            <a:r>
              <a:rPr lang="sv-SE" sz="1200" dirty="0" smtClean="0">
                <a:latin typeface="Georgia" pitchFamily="18" charset="0"/>
              </a:rPr>
              <a:t>		Tel. 013-20 73 84</a:t>
            </a:r>
            <a:endParaRPr lang="sv-SE" dirty="0" smtClean="0">
              <a:latin typeface="Arial" pitchFamily="34" charset="0"/>
            </a:endParaRPr>
          </a:p>
          <a:p>
            <a:endParaRPr lang="sv-SE" dirty="0" smtClean="0">
              <a:latin typeface="Arial" pitchFamily="34" charset="0"/>
            </a:endParaRPr>
          </a:p>
        </p:txBody>
      </p:sp>
      <p:sp>
        <p:nvSpPr>
          <p:cNvPr id="2054" name="Rubrik 7"/>
          <p:cNvSpPr>
            <a:spLocks noGrp="1"/>
          </p:cNvSpPr>
          <p:nvPr>
            <p:ph type="ctrTitle"/>
          </p:nvPr>
        </p:nvSpPr>
        <p:spPr>
          <a:xfrm>
            <a:off x="673864" y="332656"/>
            <a:ext cx="7772400" cy="1143000"/>
          </a:xfrm>
        </p:spPr>
        <p:txBody>
          <a:bodyPr/>
          <a:lstStyle/>
          <a:p>
            <a:pPr algn="ctr"/>
            <a:r>
              <a:rPr lang="sv-SE" sz="3600" dirty="0"/>
              <a:t>Grundutbildning för arkivredogörare inom omsorg/enskilda utförare</a:t>
            </a:r>
            <a:endParaRPr lang="sv-SE" sz="36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ubrik 1"/>
          <p:cNvSpPr>
            <a:spLocks noGrp="1"/>
          </p:cNvSpPr>
          <p:nvPr>
            <p:ph type="ctrTitle"/>
          </p:nvPr>
        </p:nvSpPr>
        <p:spPr>
          <a:xfrm>
            <a:off x="685800" y="548680"/>
            <a:ext cx="7772400" cy="1143000"/>
          </a:xfrm>
        </p:spPr>
        <p:txBody>
          <a:bodyPr/>
          <a:lstStyle/>
          <a:p>
            <a:pPr algn="ctr" eaLnBrk="1" hangingPunct="1"/>
            <a:r>
              <a:rPr lang="sv-SE" sz="3200" dirty="0">
                <a:latin typeface="Arial" pitchFamily="34" charset="0"/>
              </a:rPr>
              <a:t>Inkommen</a:t>
            </a:r>
            <a:r>
              <a:rPr lang="sv-SE" sz="1000" dirty="0" smtClean="0"/>
              <a:t/>
            </a:r>
            <a:br>
              <a:rPr lang="sv-SE" sz="1000" dirty="0" smtClean="0"/>
            </a:br>
            <a:endParaRPr lang="sv-SE" sz="1000" dirty="0" smtClean="0"/>
          </a:p>
        </p:txBody>
      </p:sp>
      <p:sp>
        <p:nvSpPr>
          <p:cNvPr id="5123" name="Underrubrik 2"/>
          <p:cNvSpPr>
            <a:spLocks noGrp="1"/>
          </p:cNvSpPr>
          <p:nvPr>
            <p:ph type="subTitle" idx="1"/>
          </p:nvPr>
        </p:nvSpPr>
        <p:spPr>
          <a:xfrm>
            <a:off x="642938" y="2492896"/>
            <a:ext cx="7772400" cy="3146672"/>
          </a:xfrm>
        </p:spPr>
        <p:txBody>
          <a:bodyPr/>
          <a:lstStyle/>
          <a:p>
            <a:pPr eaLnBrk="1" hangingPunct="1"/>
            <a:r>
              <a:rPr lang="sv-SE" dirty="0" smtClean="0">
                <a:latin typeface="Arial" pitchFamily="34" charset="0"/>
              </a:rPr>
              <a:t>Passerat en myndighetsgräns</a:t>
            </a:r>
            <a:endParaRPr lang="sv-SE" b="1" i="1" dirty="0" smtClean="0">
              <a:latin typeface="Arial" pitchFamily="34" charset="0"/>
            </a:endParaRPr>
          </a:p>
          <a:p>
            <a:pPr eaLnBrk="1" hangingPunct="1"/>
            <a:endParaRPr lang="sv-SE" dirty="0" smtClean="0">
              <a:latin typeface="Arial" pitchFamily="34" charset="0"/>
            </a:endParaRPr>
          </a:p>
          <a:p>
            <a:pPr eaLnBrk="1" hangingPunct="1"/>
            <a:r>
              <a:rPr lang="sv-SE" dirty="0" smtClean="0">
                <a:latin typeface="Arial" pitchFamily="34" charset="0"/>
              </a:rPr>
              <a:t>En handling är inkommen:</a:t>
            </a:r>
          </a:p>
          <a:p>
            <a:pPr eaLnBrk="1" hangingPunct="1">
              <a:buFontTx/>
              <a:buChar char="-"/>
            </a:pPr>
            <a:r>
              <a:rPr lang="sv-SE" dirty="0" smtClean="0">
                <a:latin typeface="Arial" pitchFamily="34" charset="0"/>
              </a:rPr>
              <a:t> anlänt till myndigheten eller</a:t>
            </a:r>
          </a:p>
          <a:p>
            <a:pPr eaLnBrk="1" hangingPunct="1">
              <a:buFontTx/>
              <a:buChar char="-"/>
            </a:pPr>
            <a:r>
              <a:rPr lang="sv-SE" dirty="0" smtClean="0">
                <a:latin typeface="Arial" pitchFamily="34" charset="0"/>
              </a:rPr>
              <a:t> ”kommit behörig befattningshavare tillhanda”</a:t>
            </a:r>
          </a:p>
          <a:p>
            <a:pPr eaLnBrk="1" hangingPunct="1"/>
            <a:r>
              <a:rPr lang="sv-SE" dirty="0" smtClean="0">
                <a:latin typeface="Arial" pitchFamily="34" charset="0"/>
              </a:rPr>
              <a:t> </a:t>
            </a:r>
          </a:p>
        </p:txBody>
      </p:sp>
      <p:sp>
        <p:nvSpPr>
          <p:cNvPr id="5124" name="Platshållare för datum 3"/>
          <p:cNvSpPr>
            <a:spLocks noGrp="1"/>
          </p:cNvSpPr>
          <p:nvPr>
            <p:ph type="dt" sz="quarter" idx="10"/>
          </p:nvPr>
        </p:nvSpPr>
        <p:spPr>
          <a:noFill/>
        </p:spPr>
        <p:txBody>
          <a:bodyPr/>
          <a:lstStyle/>
          <a:p>
            <a:fld id="{6D8E3769-71A0-4046-9EB0-57555FBBA3C4}" type="datetime1">
              <a:rPr lang="sv-SE" smtClean="0">
                <a:latin typeface="Arial" pitchFamily="34" charset="0"/>
              </a:rPr>
              <a:t>2019-05-20</a:t>
            </a:fld>
            <a:endParaRPr lang="sv-SE" smtClean="0">
              <a:latin typeface="Arial" pitchFamily="34" charset="0"/>
            </a:endParaRPr>
          </a:p>
        </p:txBody>
      </p:sp>
      <p:sp>
        <p:nvSpPr>
          <p:cNvPr id="5125" name="Platshållare för sidfot 4"/>
          <p:cNvSpPr>
            <a:spLocks noGrp="1"/>
          </p:cNvSpPr>
          <p:nvPr>
            <p:ph type="ftr" sz="quarter" idx="11"/>
          </p:nvPr>
        </p:nvSpPr>
        <p:spPr>
          <a:noFill/>
        </p:spPr>
        <p:txBody>
          <a:bodyPr/>
          <a:lstStyle/>
          <a:p>
            <a:r>
              <a:rPr lang="sv-SE" smtClean="0">
                <a:latin typeface="Arial" pitchFamily="34" charset="0"/>
              </a:rPr>
              <a:t>Arkivutbildning enskilda utförare</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ubrik 1"/>
          <p:cNvSpPr>
            <a:spLocks noGrp="1"/>
          </p:cNvSpPr>
          <p:nvPr>
            <p:ph type="ctrTitle"/>
          </p:nvPr>
        </p:nvSpPr>
        <p:spPr>
          <a:xfrm>
            <a:off x="685800" y="476672"/>
            <a:ext cx="8134672" cy="1143000"/>
          </a:xfrm>
        </p:spPr>
        <p:txBody>
          <a:bodyPr/>
          <a:lstStyle/>
          <a:p>
            <a:pPr algn="ctr" eaLnBrk="1" hangingPunct="1"/>
            <a:r>
              <a:rPr lang="sv-SE" sz="3200" dirty="0">
                <a:latin typeface="Arial" pitchFamily="34" charset="0"/>
              </a:rPr>
              <a:t>Upprättad</a:t>
            </a:r>
            <a:r>
              <a:rPr lang="sv-SE" dirty="0" smtClean="0"/>
              <a:t/>
            </a:r>
            <a:br>
              <a:rPr lang="sv-SE" dirty="0" smtClean="0"/>
            </a:br>
            <a:endParaRPr lang="sv-SE" dirty="0" smtClean="0"/>
          </a:p>
        </p:txBody>
      </p:sp>
      <p:sp>
        <p:nvSpPr>
          <p:cNvPr id="6147" name="Underrubrik 2"/>
          <p:cNvSpPr>
            <a:spLocks noGrp="1"/>
          </p:cNvSpPr>
          <p:nvPr>
            <p:ph type="subTitle" idx="1"/>
          </p:nvPr>
        </p:nvSpPr>
        <p:spPr>
          <a:xfrm>
            <a:off x="714375" y="1700808"/>
            <a:ext cx="7772400" cy="4010769"/>
          </a:xfrm>
        </p:spPr>
        <p:txBody>
          <a:bodyPr/>
          <a:lstStyle/>
          <a:p>
            <a:pPr eaLnBrk="1" hangingPunct="1"/>
            <a:r>
              <a:rPr lang="sv-SE" dirty="0" smtClean="0">
                <a:latin typeface="Arial" pitchFamily="34" charset="0"/>
              </a:rPr>
              <a:t>En upprättad allmän handling måste ha färdigställts vid myndigheten. </a:t>
            </a:r>
          </a:p>
          <a:p>
            <a:pPr eaLnBrk="1" hangingPunct="1"/>
            <a:r>
              <a:rPr lang="sv-SE" dirty="0" smtClean="0">
                <a:latin typeface="Arial" pitchFamily="34" charset="0"/>
              </a:rPr>
              <a:t>Expedierad, slutlig form t.ex. delegationsbeslut, beslutshandlingar, löpande förteckningar</a:t>
            </a:r>
          </a:p>
          <a:p>
            <a:pPr eaLnBrk="1" hangingPunct="1"/>
            <a:endParaRPr lang="sv-SE" dirty="0" smtClean="0">
              <a:latin typeface="Arial" pitchFamily="34" charset="0"/>
            </a:endParaRPr>
          </a:p>
          <a:p>
            <a:pPr eaLnBrk="1" hangingPunct="1"/>
            <a:r>
              <a:rPr lang="sv-SE" dirty="0" smtClean="0">
                <a:latin typeface="Arial" pitchFamily="34" charset="0"/>
              </a:rPr>
              <a:t>Tre slag av upprättade handlingar:</a:t>
            </a:r>
          </a:p>
          <a:p>
            <a:pPr eaLnBrk="1" hangingPunct="1"/>
            <a:r>
              <a:rPr lang="sv-SE" dirty="0" smtClean="0">
                <a:latin typeface="Arial" pitchFamily="34" charset="0"/>
              </a:rPr>
              <a:t>- </a:t>
            </a:r>
            <a:r>
              <a:rPr lang="sv-SE" b="1" i="1" dirty="0" smtClean="0">
                <a:latin typeface="Arial" pitchFamily="34" charset="0"/>
              </a:rPr>
              <a:t>expedierats</a:t>
            </a:r>
            <a:endParaRPr lang="sv-SE" dirty="0" smtClean="0">
              <a:latin typeface="Arial" pitchFamily="34" charset="0"/>
            </a:endParaRPr>
          </a:p>
          <a:p>
            <a:pPr eaLnBrk="1" hangingPunct="1"/>
            <a:r>
              <a:rPr lang="sv-SE" dirty="0" smtClean="0">
                <a:latin typeface="Arial" pitchFamily="34" charset="0"/>
              </a:rPr>
              <a:t>- </a:t>
            </a:r>
            <a:r>
              <a:rPr lang="sv-SE" b="1" i="1" dirty="0" smtClean="0">
                <a:latin typeface="Arial" pitchFamily="34" charset="0"/>
              </a:rPr>
              <a:t>inte har expedierats men som tillhör ett visst ärende</a:t>
            </a:r>
            <a:endParaRPr lang="sv-SE" dirty="0" smtClean="0">
              <a:latin typeface="Arial" pitchFamily="34" charset="0"/>
            </a:endParaRPr>
          </a:p>
          <a:p>
            <a:pPr eaLnBrk="1" hangingPunct="1"/>
            <a:r>
              <a:rPr lang="sv-SE" dirty="0" smtClean="0">
                <a:latin typeface="Arial" pitchFamily="34" charset="0"/>
              </a:rPr>
              <a:t>- </a:t>
            </a:r>
            <a:r>
              <a:rPr lang="sv-SE" b="1" i="1" dirty="0" smtClean="0">
                <a:latin typeface="Arial" pitchFamily="34" charset="0"/>
              </a:rPr>
              <a:t>varken har expedierats eller hör till ett visst ärende</a:t>
            </a:r>
            <a:r>
              <a:rPr lang="sv-SE" dirty="0" smtClean="0">
                <a:latin typeface="Arial" pitchFamily="34" charset="0"/>
              </a:rPr>
              <a:t> </a:t>
            </a:r>
            <a:r>
              <a:rPr lang="sv-SE" b="1" dirty="0" smtClean="0">
                <a:latin typeface="Arial" pitchFamily="34" charset="0"/>
              </a:rPr>
              <a:t>blir allmänna när de har justerats</a:t>
            </a:r>
          </a:p>
          <a:p>
            <a:pPr eaLnBrk="1" hangingPunct="1"/>
            <a:endParaRPr lang="sv-SE" dirty="0" smtClean="0">
              <a:latin typeface="Arial" pitchFamily="34" charset="0"/>
            </a:endParaRPr>
          </a:p>
        </p:txBody>
      </p:sp>
      <p:sp>
        <p:nvSpPr>
          <p:cNvPr id="6148" name="Platshållare för datum 3"/>
          <p:cNvSpPr>
            <a:spLocks noGrp="1"/>
          </p:cNvSpPr>
          <p:nvPr>
            <p:ph type="dt" sz="quarter" idx="10"/>
          </p:nvPr>
        </p:nvSpPr>
        <p:spPr>
          <a:noFill/>
        </p:spPr>
        <p:txBody>
          <a:bodyPr/>
          <a:lstStyle/>
          <a:p>
            <a:fld id="{B3120078-8DCF-44DD-A975-B48094FEE3D7}" type="datetime1">
              <a:rPr lang="sv-SE" smtClean="0">
                <a:latin typeface="Arial" pitchFamily="34" charset="0"/>
              </a:rPr>
              <a:t>2019-05-20</a:t>
            </a:fld>
            <a:endParaRPr lang="sv-SE" dirty="0" smtClean="0">
              <a:latin typeface="Arial" pitchFamily="34" charset="0"/>
            </a:endParaRPr>
          </a:p>
        </p:txBody>
      </p:sp>
      <p:sp>
        <p:nvSpPr>
          <p:cNvPr id="6149" name="Platshållare för sidfot 4"/>
          <p:cNvSpPr>
            <a:spLocks noGrp="1"/>
          </p:cNvSpPr>
          <p:nvPr>
            <p:ph type="ftr" sz="quarter" idx="11"/>
          </p:nvPr>
        </p:nvSpPr>
        <p:spPr>
          <a:noFill/>
        </p:spPr>
        <p:txBody>
          <a:bodyPr/>
          <a:lstStyle/>
          <a:p>
            <a:r>
              <a:rPr lang="sv-SE" smtClean="0">
                <a:latin typeface="Arial" pitchFamily="34" charset="0"/>
              </a:rPr>
              <a:t>Arkivutbildning enskilda utförare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ubrik 1"/>
          <p:cNvSpPr>
            <a:spLocks noGrp="1"/>
          </p:cNvSpPr>
          <p:nvPr>
            <p:ph type="ctrTitle"/>
          </p:nvPr>
        </p:nvSpPr>
        <p:spPr>
          <a:xfrm>
            <a:off x="685800" y="692150"/>
            <a:ext cx="7772400" cy="1143000"/>
          </a:xfrm>
        </p:spPr>
        <p:txBody>
          <a:bodyPr/>
          <a:lstStyle/>
          <a:p>
            <a:pPr algn="ctr" eaLnBrk="1" hangingPunct="1">
              <a:defRPr/>
            </a:pPr>
            <a:r>
              <a:rPr lang="sv-SE" sz="3200" dirty="0" smtClean="0">
                <a:latin typeface="+mj-lt"/>
              </a:rPr>
              <a:t>Förvarad</a:t>
            </a:r>
          </a:p>
        </p:txBody>
      </p:sp>
      <p:sp>
        <p:nvSpPr>
          <p:cNvPr id="25603" name="Underrubrik 2"/>
          <p:cNvSpPr>
            <a:spLocks noGrp="1"/>
          </p:cNvSpPr>
          <p:nvPr>
            <p:ph type="subTitle"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lnSpc>
                <a:spcPct val="90000"/>
              </a:lnSpc>
            </a:pPr>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Förvarad hos myndighet (räknas även om man bär hem sakerna)</a:t>
            </a:r>
          </a:p>
          <a:p>
            <a:pPr eaLnBrk="1" hangingPunct="1">
              <a:lnSpc>
                <a:spcPct val="90000"/>
              </a:lnSpc>
            </a:pPr>
            <a:endParaRPr lang="sv-SE" altLang="sv-SE" dirty="0" smtClean="0">
              <a:latin typeface="Arial" panose="020B0604020202020204" pitchFamily="34" charset="0"/>
              <a:ea typeface="ＭＳ Ｐゴシック" panose="020B0600070205080204" pitchFamily="34" charset="-128"/>
              <a:cs typeface="Georgia" panose="02040502050405020303" pitchFamily="18" charset="0"/>
            </a:endParaRPr>
          </a:p>
          <a:p>
            <a:pPr eaLnBrk="1" hangingPunct="1">
              <a:lnSpc>
                <a:spcPct val="90000"/>
              </a:lnSpc>
            </a:pPr>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En upptagning är att anses som förvarad hos myndighet om </a:t>
            </a:r>
            <a:br>
              <a:rPr lang="sv-SE" altLang="sv-SE" dirty="0" smtClean="0">
                <a:latin typeface="Arial" panose="020B0604020202020204" pitchFamily="34" charset="0"/>
                <a:ea typeface="ＭＳ Ｐゴシック" panose="020B0600070205080204" pitchFamily="34" charset="-128"/>
                <a:cs typeface="Georgia" panose="02040502050405020303" pitchFamily="18" charset="0"/>
              </a:rPr>
            </a:br>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upptagningen är tillgänglig med tekniska hjälpmedel.</a:t>
            </a:r>
          </a:p>
          <a:p>
            <a:pPr eaLnBrk="1" hangingPunct="1">
              <a:lnSpc>
                <a:spcPct val="90000"/>
              </a:lnSpc>
            </a:pPr>
            <a:endParaRPr lang="sv-SE" altLang="sv-SE" dirty="0">
              <a:latin typeface="Arial" panose="020B0604020202020204" pitchFamily="34" charset="0"/>
              <a:ea typeface="ＭＳ Ｐゴシック" panose="020B0600070205080204" pitchFamily="34" charset="-128"/>
              <a:cs typeface="Georgia" panose="02040502050405020303" pitchFamily="18" charset="0"/>
            </a:endParaRPr>
          </a:p>
          <a:p>
            <a:pPr eaLnBrk="1" hangingPunct="1">
              <a:lnSpc>
                <a:spcPct val="90000"/>
              </a:lnSpc>
            </a:pPr>
            <a:r>
              <a:rPr lang="sv-SE" altLang="sv-SE" dirty="0" smtClean="0">
                <a:latin typeface="Arial" panose="020B0604020202020204" pitchFamily="34" charset="0"/>
                <a:ea typeface="ＭＳ Ｐゴシック" panose="020B0600070205080204" pitchFamily="34" charset="-128"/>
                <a:cs typeface="Georgia" panose="02040502050405020303" pitchFamily="18" charset="0"/>
              </a:rPr>
              <a:t>Överlämnad till Stadsarkivet – förvaras där</a:t>
            </a:r>
          </a:p>
        </p:txBody>
      </p:sp>
      <p:sp>
        <p:nvSpPr>
          <p:cNvPr id="4" name="Platshållare för sidfot 4"/>
          <p:cNvSpPr>
            <a:spLocks noGrp="1"/>
          </p:cNvSpPr>
          <p:nvPr>
            <p:ph type="ftr" sz="quarter" idx="11"/>
          </p:nvPr>
        </p:nvSpPr>
        <p:spPr>
          <a:xfrm>
            <a:off x="2908300" y="6356350"/>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sp>
        <p:nvSpPr>
          <p:cNvPr id="5" name="Platshållare för datum 3"/>
          <p:cNvSpPr>
            <a:spLocks noGrp="1"/>
          </p:cNvSpPr>
          <p:nvPr>
            <p:ph type="dt" sz="quarter" idx="10"/>
          </p:nvPr>
        </p:nvSpPr>
        <p:spPr>
          <a:xfrm>
            <a:off x="1779588" y="6356350"/>
            <a:ext cx="1128712" cy="365125"/>
          </a:xfrm>
          <a:noFill/>
        </p:spPr>
        <p:txBody>
          <a:bodyPr/>
          <a:lstStyle/>
          <a:p>
            <a:fld id="{9ADB0078-7769-43F7-A620-5C37FCE818B2}" type="datetime1">
              <a:rPr lang="sv-SE" smtClean="0">
                <a:latin typeface="Arial" pitchFamily="34" charset="0"/>
              </a:rPr>
              <a:t>2019-05-20</a:t>
            </a:fld>
            <a:endParaRPr lang="sv-SE" dirty="0" smtClean="0">
              <a:latin typeface="Arial" pitchFamily="34" charset="0"/>
            </a:endParaRPr>
          </a:p>
        </p:txBody>
      </p:sp>
    </p:spTree>
    <p:extLst>
      <p:ext uri="{BB962C8B-B14F-4D97-AF65-F5344CB8AC3E}">
        <p14:creationId xmlns:p14="http://schemas.microsoft.com/office/powerpoint/2010/main" val="12240033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p:txBody>
          <a:bodyPr/>
          <a:lstStyle/>
          <a:p>
            <a:pPr algn="ctr"/>
            <a:r>
              <a:rPr lang="sv-SE" sz="3200" dirty="0" smtClean="0">
                <a:latin typeface="+mj-lt"/>
              </a:rPr>
              <a:t>Arkivhandbok på hemsidan</a:t>
            </a:r>
            <a:endParaRPr lang="sv-SE" sz="3200" dirty="0">
              <a:latin typeface="+mj-lt"/>
            </a:endParaRPr>
          </a:p>
        </p:txBody>
      </p:sp>
      <p:sp>
        <p:nvSpPr>
          <p:cNvPr id="3" name="Underrubrik 2"/>
          <p:cNvSpPr>
            <a:spLocks noGrp="1"/>
          </p:cNvSpPr>
          <p:nvPr>
            <p:ph type="subTitle" idx="1"/>
          </p:nvPr>
        </p:nvSpPr>
        <p:spPr/>
        <p:txBody>
          <a:bodyPr/>
          <a:lstStyle/>
          <a:p>
            <a:r>
              <a:rPr lang="sv-SE" smtClean="0">
                <a:hlinkClick r:id="rId2"/>
              </a:rPr>
              <a:t>www.linkoping.se/utforarwebben/arkiv/</a:t>
            </a:r>
            <a:endParaRPr lang="sv-SE" smtClean="0"/>
          </a:p>
          <a:p>
            <a:endParaRPr lang="sv-SE" dirty="0" smtClean="0"/>
          </a:p>
          <a:p>
            <a:endParaRPr lang="sv-SE" dirty="0"/>
          </a:p>
          <a:p>
            <a:r>
              <a:rPr lang="sv-SE" dirty="0" smtClean="0"/>
              <a:t>Här hittar du lagar och förordningar samt praktiska tips!</a:t>
            </a:r>
          </a:p>
          <a:p>
            <a:endParaRPr lang="sv-SE" dirty="0"/>
          </a:p>
        </p:txBody>
      </p:sp>
      <p:sp>
        <p:nvSpPr>
          <p:cNvPr id="4" name="Platshållare för datum 3"/>
          <p:cNvSpPr>
            <a:spLocks noGrp="1"/>
          </p:cNvSpPr>
          <p:nvPr>
            <p:ph type="dt" sz="half" idx="10"/>
          </p:nvPr>
        </p:nvSpPr>
        <p:spPr/>
        <p:txBody>
          <a:bodyPr/>
          <a:lstStyle/>
          <a:p>
            <a:pPr>
              <a:defRPr/>
            </a:pPr>
            <a:fld id="{BE895071-8A0D-4EBB-8F0E-61F8A5685DBE}"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spTree>
    <p:extLst>
      <p:ext uri="{BB962C8B-B14F-4D97-AF65-F5344CB8AC3E}">
        <p14:creationId xmlns:p14="http://schemas.microsoft.com/office/powerpoint/2010/main" val="14999890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datum 3"/>
          <p:cNvSpPr>
            <a:spLocks noGrp="1"/>
          </p:cNvSpPr>
          <p:nvPr>
            <p:ph type="dt" sz="half" idx="10"/>
          </p:nvPr>
        </p:nvSpPr>
        <p:spPr/>
        <p:txBody>
          <a:bodyPr/>
          <a:lstStyle/>
          <a:p>
            <a:pPr>
              <a:defRPr/>
            </a:pPr>
            <a:fld id="{AC688CFC-C617-41E2-8266-BA01D7B8121C}"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sp>
        <p:nvSpPr>
          <p:cNvPr id="11" name="Rubrik 10"/>
          <p:cNvSpPr>
            <a:spLocks noGrp="1"/>
          </p:cNvSpPr>
          <p:nvPr>
            <p:ph type="ctrTitle"/>
          </p:nvPr>
        </p:nvSpPr>
        <p:spPr/>
        <p:txBody>
          <a:bodyPr/>
          <a:lstStyle/>
          <a:p>
            <a:endParaRPr lang="sv-SE"/>
          </a:p>
        </p:txBody>
      </p:sp>
      <p:sp>
        <p:nvSpPr>
          <p:cNvPr id="12" name="Underrubrik 11"/>
          <p:cNvSpPr>
            <a:spLocks noGrp="1"/>
          </p:cNvSpPr>
          <p:nvPr>
            <p:ph type="subTitle" idx="1"/>
          </p:nvPr>
        </p:nvSpPr>
        <p:spPr/>
        <p:txBody>
          <a:bodyPr/>
          <a:lstStyle/>
          <a:p>
            <a:endParaRPr lang="sv-SE"/>
          </a:p>
        </p:txBody>
      </p:sp>
      <p:pic>
        <p:nvPicPr>
          <p:cNvPr id="3" name="Bildobjekt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4" y="954107"/>
            <a:ext cx="6372199" cy="4779149"/>
          </a:xfrm>
          <a:prstGeom prst="rect">
            <a:avLst/>
          </a:prstGeom>
        </p:spPr>
      </p:pic>
    </p:spTree>
    <p:extLst>
      <p:ext uri="{BB962C8B-B14F-4D97-AF65-F5344CB8AC3E}">
        <p14:creationId xmlns:p14="http://schemas.microsoft.com/office/powerpoint/2010/main" val="16633953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574446" y="188640"/>
            <a:ext cx="8165798" cy="478085"/>
          </a:xfrm>
        </p:spPr>
        <p:txBody>
          <a:bodyPr>
            <a:noAutofit/>
          </a:bodyPr>
          <a:lstStyle/>
          <a:p>
            <a:pPr algn="ctr"/>
            <a:r>
              <a:rPr lang="sv-SE" sz="3200" dirty="0">
                <a:latin typeface="+mj-lt"/>
              </a:rPr>
              <a:t>Anvisningar till </a:t>
            </a:r>
            <a:r>
              <a:rPr lang="sv-SE" sz="3200" dirty="0" smtClean="0">
                <a:latin typeface="+mj-lt"/>
              </a:rPr>
              <a:t>omvårdnadsdokumentation</a:t>
            </a:r>
            <a:endParaRPr lang="sv-SE" sz="3200" dirty="0">
              <a:latin typeface="+mj-lt"/>
            </a:endParaRPr>
          </a:p>
        </p:txBody>
      </p:sp>
      <p:sp>
        <p:nvSpPr>
          <p:cNvPr id="4" name="Platshållare för datum 3"/>
          <p:cNvSpPr>
            <a:spLocks noGrp="1"/>
          </p:cNvSpPr>
          <p:nvPr>
            <p:ph type="dt" sz="half" idx="10"/>
          </p:nvPr>
        </p:nvSpPr>
        <p:spPr/>
        <p:txBody>
          <a:bodyPr/>
          <a:lstStyle/>
          <a:p>
            <a:pPr>
              <a:defRPr/>
            </a:pPr>
            <a:fld id="{4A341792-EB12-4E95-87F5-0122B6796A03}"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pic>
        <p:nvPicPr>
          <p:cNvPr id="3" name="Bildobjekt 2"/>
          <p:cNvPicPr>
            <a:picLocks noChangeAspect="1"/>
          </p:cNvPicPr>
          <p:nvPr/>
        </p:nvPicPr>
        <p:blipFill rotWithShape="1">
          <a:blip r:embed="rId3"/>
          <a:srcRect l="33856" t="13055" r="35432" b="21991"/>
          <a:stretch/>
        </p:blipFill>
        <p:spPr>
          <a:xfrm>
            <a:off x="2182673" y="743624"/>
            <a:ext cx="4738917" cy="5637704"/>
          </a:xfrm>
          <a:prstGeom prst="rect">
            <a:avLst/>
          </a:prstGeom>
        </p:spPr>
      </p:pic>
    </p:spTree>
    <p:extLst>
      <p:ext uri="{BB962C8B-B14F-4D97-AF65-F5344CB8AC3E}">
        <p14:creationId xmlns:p14="http://schemas.microsoft.com/office/powerpoint/2010/main" val="154010471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504747"/>
            <a:ext cx="7772400" cy="1358280"/>
          </a:xfrm>
        </p:spPr>
        <p:txBody>
          <a:bodyPr/>
          <a:lstStyle/>
          <a:p>
            <a:pPr hangingPunct="0"/>
            <a:r>
              <a:rPr lang="sv-SE" sz="1800" b="1" dirty="0" smtClean="0">
                <a:latin typeface="Arial" panose="020B0604020202020204" pitchFamily="34" charset="0"/>
                <a:cs typeface="Arial" panose="020B0604020202020204" pitchFamily="34" charset="0"/>
              </a:rPr>
              <a:t>UPPDATERING TILL ANVISNINGARNA</a:t>
            </a:r>
            <a:r>
              <a:rPr lang="sv-SE" sz="1050" b="1" dirty="0" smtClean="0"/>
              <a:t/>
            </a:r>
            <a:br>
              <a:rPr lang="sv-SE" sz="1050" b="1" dirty="0" smtClean="0"/>
            </a:br>
            <a:r>
              <a:rPr lang="sv-SE" sz="1050" b="1" dirty="0"/>
              <a:t/>
            </a:r>
            <a:br>
              <a:rPr lang="sv-SE" sz="1050" b="1" dirty="0"/>
            </a:br>
            <a:r>
              <a:rPr lang="sv-SE" sz="1100" b="1" dirty="0" smtClean="0"/>
              <a:t>Stadsarkivets kontaktperson:</a:t>
            </a:r>
            <a:r>
              <a:rPr lang="sv-SE" sz="1100" b="1" dirty="0"/>
              <a:t>	</a:t>
            </a:r>
            <a:r>
              <a:rPr lang="sv-SE" sz="1100" dirty="0"/>
              <a:t/>
            </a:r>
            <a:br>
              <a:rPr lang="sv-SE" sz="1100" dirty="0"/>
            </a:br>
            <a:r>
              <a:rPr lang="sv-SE" sz="1100" dirty="0"/>
              <a:t>Pia Wilhelmson Nord	</a:t>
            </a:r>
            <a:r>
              <a:rPr lang="sv-SE" sz="1100" dirty="0" smtClean="0"/>
              <a:t/>
            </a:r>
            <a:br>
              <a:rPr lang="sv-SE" sz="1100" dirty="0" smtClean="0"/>
            </a:br>
            <a:r>
              <a:rPr lang="sv-SE" sz="1100" dirty="0"/>
              <a:t/>
            </a:r>
            <a:br>
              <a:rPr lang="sv-SE" sz="1100" dirty="0"/>
            </a:br>
            <a:r>
              <a:rPr lang="sv-SE" sz="1100" b="1" dirty="0"/>
              <a:t>Social- och omsorgsförvaltningen/</a:t>
            </a:r>
            <a:r>
              <a:rPr lang="sv-SE" sz="1100" dirty="0"/>
              <a:t/>
            </a:r>
            <a:br>
              <a:rPr lang="sv-SE" sz="1100" dirty="0"/>
            </a:br>
            <a:r>
              <a:rPr lang="sv-SE" sz="1100" b="1" dirty="0"/>
              <a:t>Äldreförvaltningen </a:t>
            </a:r>
            <a:r>
              <a:rPr lang="sv-SE" sz="1100" b="1" dirty="0" smtClean="0"/>
              <a:t>kontaktperson/arkivansvarig</a:t>
            </a:r>
            <a:r>
              <a:rPr lang="sv-SE" sz="1100" dirty="0"/>
              <a:t/>
            </a:r>
            <a:br>
              <a:rPr lang="sv-SE" sz="1100" dirty="0"/>
            </a:br>
            <a:r>
              <a:rPr lang="sv-SE" sz="1100" dirty="0"/>
              <a:t>Christer Qvist		</a:t>
            </a:r>
            <a:br>
              <a:rPr lang="sv-SE" sz="1100" dirty="0"/>
            </a:br>
            <a:endParaRPr lang="sv-SE" sz="1100" dirty="0"/>
          </a:p>
        </p:txBody>
      </p:sp>
      <p:sp>
        <p:nvSpPr>
          <p:cNvPr id="3" name="Underrubrik 2"/>
          <p:cNvSpPr>
            <a:spLocks noGrp="1"/>
          </p:cNvSpPr>
          <p:nvPr>
            <p:ph type="subTitle" idx="1"/>
          </p:nvPr>
        </p:nvSpPr>
        <p:spPr>
          <a:xfrm>
            <a:off x="611560" y="2131166"/>
            <a:ext cx="7846640" cy="4322170"/>
          </a:xfrm>
        </p:spPr>
        <p:txBody>
          <a:bodyPr/>
          <a:lstStyle/>
          <a:p>
            <a:pPr hangingPunct="0"/>
            <a:endParaRPr lang="sv-SE" sz="900" dirty="0" smtClean="0"/>
          </a:p>
          <a:p>
            <a:pPr hangingPunct="0"/>
            <a:endParaRPr lang="sv-SE" sz="900" dirty="0"/>
          </a:p>
          <a:p>
            <a:pPr hangingPunct="0"/>
            <a:endParaRPr lang="sv-SE" sz="900" dirty="0" smtClean="0"/>
          </a:p>
          <a:p>
            <a:pPr hangingPunct="0"/>
            <a:endParaRPr lang="sv-SE" sz="900" dirty="0"/>
          </a:p>
          <a:p>
            <a:pPr hangingPunct="0"/>
            <a:endParaRPr lang="sv-SE" sz="900" dirty="0" smtClean="0"/>
          </a:p>
          <a:p>
            <a:pPr hangingPunct="0"/>
            <a:endParaRPr lang="sv-SE" sz="1400" dirty="0"/>
          </a:p>
          <a:p>
            <a:pPr hangingPunct="0"/>
            <a:endParaRPr lang="sv-SE" sz="900" dirty="0"/>
          </a:p>
          <a:p>
            <a:pPr hangingPunct="0"/>
            <a:r>
              <a:rPr lang="sv-SE" b="1" i="1" dirty="0">
                <a:latin typeface="Arial" panose="020B0604020202020204" pitchFamily="34" charset="0"/>
                <a:cs typeface="Arial" panose="020B0604020202020204" pitchFamily="34" charset="0"/>
              </a:rPr>
              <a:t> </a:t>
            </a:r>
            <a:r>
              <a:rPr lang="sv-SE" sz="1800" b="1" dirty="0" smtClean="0">
                <a:solidFill>
                  <a:schemeClr val="accent1"/>
                </a:solidFill>
                <a:latin typeface="Arial" panose="020B0604020202020204" pitchFamily="34" charset="0"/>
                <a:cs typeface="Arial" panose="020B0604020202020204" pitchFamily="34" charset="0"/>
              </a:rPr>
              <a:t>OBSERVERA</a:t>
            </a:r>
            <a:endParaRPr lang="sv-SE" sz="1800" dirty="0">
              <a:solidFill>
                <a:schemeClr val="accent1"/>
              </a:solidFill>
              <a:latin typeface="Arial" panose="020B0604020202020204" pitchFamily="34" charset="0"/>
              <a:cs typeface="Arial" panose="020B0604020202020204" pitchFamily="34" charset="0"/>
            </a:endParaRPr>
          </a:p>
          <a:p>
            <a:pPr hangingPunct="0"/>
            <a:r>
              <a:rPr lang="sv-SE" sz="1800" dirty="0">
                <a:latin typeface="Arial" panose="020B0604020202020204" pitchFamily="34" charset="0"/>
                <a:cs typeface="Arial" panose="020B0604020202020204" pitchFamily="34" charset="0"/>
              </a:rPr>
              <a:t>Kontakta alltid kommunarkivarie Pia Wilhelmson Nord före arkivering. </a:t>
            </a:r>
          </a:p>
          <a:p>
            <a:pPr lvl="0" hangingPunct="0"/>
            <a:r>
              <a:rPr lang="sv-SE" sz="1800" dirty="0" smtClean="0">
                <a:latin typeface="Arial" panose="020B0604020202020204" pitchFamily="34" charset="0"/>
                <a:cs typeface="Arial" panose="020B0604020202020204" pitchFamily="34" charset="0"/>
              </a:rPr>
              <a:t>Telefon: 013-20 </a:t>
            </a:r>
            <a:r>
              <a:rPr lang="sv-SE" sz="1800" dirty="0">
                <a:latin typeface="Arial" panose="020B0604020202020204" pitchFamily="34" charset="0"/>
                <a:cs typeface="Arial" panose="020B0604020202020204" pitchFamily="34" charset="0"/>
              </a:rPr>
              <a:t>73 </a:t>
            </a:r>
            <a:r>
              <a:rPr lang="sv-SE" sz="1800" dirty="0" smtClean="0">
                <a:latin typeface="Arial" panose="020B0604020202020204" pitchFamily="34" charset="0"/>
                <a:cs typeface="Arial" panose="020B0604020202020204" pitchFamily="34" charset="0"/>
              </a:rPr>
              <a:t>84, 072-468 </a:t>
            </a:r>
            <a:r>
              <a:rPr lang="sv-SE" sz="1800" dirty="0">
                <a:latin typeface="Arial" panose="020B0604020202020204" pitchFamily="34" charset="0"/>
                <a:cs typeface="Arial" panose="020B0604020202020204" pitchFamily="34" charset="0"/>
              </a:rPr>
              <a:t>09 18 </a:t>
            </a:r>
          </a:p>
          <a:p>
            <a:pPr lvl="0" hangingPunct="0"/>
            <a:r>
              <a:rPr lang="sv-SE" sz="1800" dirty="0" smtClean="0">
                <a:latin typeface="Arial" panose="020B0604020202020204" pitchFamily="34" charset="0"/>
                <a:cs typeface="Arial" panose="020B0604020202020204" pitchFamily="34" charset="0"/>
              </a:rPr>
              <a:t>E-postadress: pia.wilhelmsonnord@linkoping.se</a:t>
            </a:r>
            <a:endParaRPr lang="sv-SE" sz="1800" dirty="0">
              <a:latin typeface="Arial" panose="020B0604020202020204" pitchFamily="34" charset="0"/>
              <a:cs typeface="Arial" panose="020B0604020202020204" pitchFamily="34" charset="0"/>
            </a:endParaRPr>
          </a:p>
          <a:p>
            <a:pPr hangingPunct="0"/>
            <a:r>
              <a:rPr lang="sv-SE" sz="1800" dirty="0"/>
              <a:t> </a:t>
            </a:r>
          </a:p>
          <a:p>
            <a:pPr hangingPunct="0"/>
            <a:r>
              <a:rPr lang="sv-SE" dirty="0"/>
              <a:t> </a:t>
            </a:r>
          </a:p>
          <a:p>
            <a:endParaRPr lang="sv-SE" dirty="0"/>
          </a:p>
        </p:txBody>
      </p:sp>
      <p:sp>
        <p:nvSpPr>
          <p:cNvPr id="4" name="Platshållare för datum 3"/>
          <p:cNvSpPr>
            <a:spLocks noGrp="1"/>
          </p:cNvSpPr>
          <p:nvPr>
            <p:ph type="dt" sz="half" idx="10"/>
          </p:nvPr>
        </p:nvSpPr>
        <p:spPr/>
        <p:txBody>
          <a:bodyPr/>
          <a:lstStyle/>
          <a:p>
            <a:pPr>
              <a:defRPr/>
            </a:pPr>
            <a:fld id="{6F49EFDA-342D-4D2B-825B-2E6B15830EF3}"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1450" y="140852"/>
            <a:ext cx="1728192" cy="1728192"/>
          </a:xfrm>
          <a:prstGeom prst="rect">
            <a:avLst/>
          </a:prstGeom>
        </p:spPr>
      </p:pic>
    </p:spTree>
    <p:extLst>
      <p:ext uri="{BB962C8B-B14F-4D97-AF65-F5344CB8AC3E}">
        <p14:creationId xmlns:p14="http://schemas.microsoft.com/office/powerpoint/2010/main" val="8457272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467544" y="689775"/>
            <a:ext cx="7772400" cy="1143000"/>
          </a:xfrm>
        </p:spPr>
        <p:txBody>
          <a:bodyPr/>
          <a:lstStyle/>
          <a:p>
            <a:r>
              <a:rPr lang="sv-SE" sz="3200" dirty="0" smtClean="0">
                <a:latin typeface="+mj-lt"/>
              </a:rPr>
              <a:t>Legala förutsättningar</a:t>
            </a:r>
            <a:br>
              <a:rPr lang="sv-SE" sz="3200" dirty="0" smtClean="0">
                <a:latin typeface="+mj-lt"/>
              </a:rPr>
            </a:br>
            <a:r>
              <a:rPr lang="sv-SE" sz="3200" dirty="0" smtClean="0">
                <a:latin typeface="+mj-lt"/>
              </a:rPr>
              <a:t> -enskild utförare</a:t>
            </a:r>
            <a:endParaRPr lang="sv-SE" sz="3200" dirty="0">
              <a:latin typeface="+mj-lt"/>
            </a:endParaRPr>
          </a:p>
        </p:txBody>
      </p:sp>
      <p:sp>
        <p:nvSpPr>
          <p:cNvPr id="3" name="Underrubrik 2"/>
          <p:cNvSpPr>
            <a:spLocks noGrp="1"/>
          </p:cNvSpPr>
          <p:nvPr>
            <p:ph type="subTitle" idx="1"/>
          </p:nvPr>
        </p:nvSpPr>
        <p:spPr/>
        <p:txBody>
          <a:bodyPr/>
          <a:lstStyle/>
          <a:p>
            <a:r>
              <a:rPr lang="sv-SE" dirty="0" smtClean="0"/>
              <a:t>Två förutsättningar ska vara uppfyllda.</a:t>
            </a:r>
            <a:br>
              <a:rPr lang="sv-SE" dirty="0" smtClean="0"/>
            </a:br>
            <a:endParaRPr lang="sv-SE" dirty="0" smtClean="0"/>
          </a:p>
          <a:p>
            <a:pPr marL="457200" indent="-457200">
              <a:buFont typeface="+mj-lt"/>
              <a:buAutoNum type="arabicPeriod"/>
            </a:pPr>
            <a:r>
              <a:rPr lang="sv-SE" dirty="0" smtClean="0"/>
              <a:t>De som benämns enskild utförare har avtal med Linköpings kommun.</a:t>
            </a:r>
          </a:p>
          <a:p>
            <a:pPr marL="457200" indent="-457200">
              <a:buFont typeface="+mj-lt"/>
              <a:buAutoNum type="arabicPeriod"/>
            </a:pPr>
            <a:r>
              <a:rPr lang="sv-SE" dirty="0" smtClean="0"/>
              <a:t>Biståndsbeslut eller annat beslut enligt gällande lagstiftningar har fattats av Social- och omsorgsnämnden i Linköpings kommun. </a:t>
            </a:r>
          </a:p>
          <a:p>
            <a:pPr marL="457200" indent="-457200">
              <a:buFont typeface="+mj-lt"/>
              <a:buAutoNum type="arabicPeriod"/>
            </a:pPr>
            <a:endParaRPr lang="sv-SE" dirty="0"/>
          </a:p>
          <a:p>
            <a:r>
              <a:rPr lang="sv-SE" dirty="0" smtClean="0"/>
              <a:t>Utöver dessa bestämmelser kan IVO i vissa fall besluta om omhändertagande av berörda handlingar. </a:t>
            </a:r>
            <a:endParaRPr lang="sv-SE" dirty="0"/>
          </a:p>
        </p:txBody>
      </p:sp>
      <p:sp>
        <p:nvSpPr>
          <p:cNvPr id="4" name="Platshållare för datum 3"/>
          <p:cNvSpPr>
            <a:spLocks noGrp="1"/>
          </p:cNvSpPr>
          <p:nvPr>
            <p:ph type="dt" sz="half" idx="10"/>
          </p:nvPr>
        </p:nvSpPr>
        <p:spPr/>
        <p:txBody>
          <a:bodyPr/>
          <a:lstStyle/>
          <a:p>
            <a:pPr>
              <a:defRPr/>
            </a:pPr>
            <a:fld id="{6F49EFDA-342D-4D2B-825B-2E6B15830EF3}"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32378" y="93811"/>
            <a:ext cx="2475659" cy="1751013"/>
          </a:xfrm>
          <a:prstGeom prst="rect">
            <a:avLst/>
          </a:prstGeom>
        </p:spPr>
      </p:pic>
    </p:spTree>
    <p:extLst>
      <p:ext uri="{BB962C8B-B14F-4D97-AF65-F5344CB8AC3E}">
        <p14:creationId xmlns:p14="http://schemas.microsoft.com/office/powerpoint/2010/main" val="2966447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Omvårdnadsakt - kommunal utförare</a:t>
            </a:r>
            <a:br>
              <a:rPr lang="sv-SE" dirty="0" smtClean="0"/>
            </a:br>
            <a:r>
              <a:rPr lang="sv-SE" dirty="0" err="1" smtClean="0"/>
              <a:t>SoL</a:t>
            </a:r>
            <a:r>
              <a:rPr lang="sv-SE" dirty="0" smtClean="0"/>
              <a:t> och LSS</a:t>
            </a:r>
            <a:endParaRPr lang="sv-SE" dirty="0"/>
          </a:p>
        </p:txBody>
      </p:sp>
      <p:sp>
        <p:nvSpPr>
          <p:cNvPr id="3" name="Platshållare för innehåll 2"/>
          <p:cNvSpPr>
            <a:spLocks noGrp="1"/>
          </p:cNvSpPr>
          <p:nvPr>
            <p:ph idx="1"/>
          </p:nvPr>
        </p:nvSpPr>
        <p:spPr/>
        <p:txBody>
          <a:bodyPr/>
          <a:lstStyle/>
          <a:p>
            <a:r>
              <a:rPr lang="sv-SE" dirty="0" smtClean="0"/>
              <a:t>Överlämnas till </a:t>
            </a:r>
            <a:r>
              <a:rPr lang="sv-SE" u="sng" dirty="0" smtClean="0"/>
              <a:t>Stadsarkivet </a:t>
            </a:r>
            <a:r>
              <a:rPr lang="sv-SE" dirty="0" smtClean="0"/>
              <a:t> </a:t>
            </a:r>
            <a:r>
              <a:rPr lang="sv-SE" b="1" dirty="0" smtClean="0"/>
              <a:t>fem år </a:t>
            </a:r>
            <a:r>
              <a:rPr lang="sv-SE" dirty="0" smtClean="0"/>
              <a:t>efter det att sista anteckningen är gjord i akten.</a:t>
            </a:r>
          </a:p>
          <a:p>
            <a:endParaRPr lang="sv-SE" dirty="0" smtClean="0"/>
          </a:p>
          <a:p>
            <a:r>
              <a:rPr lang="sv-SE" dirty="0" err="1" smtClean="0"/>
              <a:t>SoL</a:t>
            </a:r>
            <a:r>
              <a:rPr lang="sv-SE" dirty="0" smtClean="0"/>
              <a:t>-dokumentation </a:t>
            </a:r>
            <a:r>
              <a:rPr lang="sv-SE" dirty="0" err="1" smtClean="0"/>
              <a:t>arkivläggs</a:t>
            </a:r>
            <a:r>
              <a:rPr lang="sv-SE" dirty="0" smtClean="0"/>
              <a:t> i personnummerordning var för sig i </a:t>
            </a:r>
            <a:r>
              <a:rPr lang="sv-SE" dirty="0" err="1" smtClean="0"/>
              <a:t>aktomslag</a:t>
            </a:r>
            <a:r>
              <a:rPr lang="sv-SE" dirty="0" smtClean="0"/>
              <a:t>. </a:t>
            </a:r>
          </a:p>
          <a:p>
            <a:endParaRPr lang="sv-SE" dirty="0" smtClean="0"/>
          </a:p>
          <a:p>
            <a:r>
              <a:rPr lang="sv-SE" dirty="0" smtClean="0"/>
              <a:t>LSS-dokumentation </a:t>
            </a:r>
            <a:r>
              <a:rPr lang="sv-SE" dirty="0" err="1" smtClean="0"/>
              <a:t>arkivläggs</a:t>
            </a:r>
            <a:r>
              <a:rPr lang="sv-SE" dirty="0" smtClean="0"/>
              <a:t> i personnummerordning var för sig i </a:t>
            </a:r>
            <a:r>
              <a:rPr lang="sv-SE" dirty="0" err="1" smtClean="0"/>
              <a:t>aktomslag</a:t>
            </a:r>
            <a:r>
              <a:rPr lang="sv-SE" dirty="0" smtClean="0"/>
              <a:t>.</a:t>
            </a:r>
          </a:p>
          <a:p>
            <a:pPr marL="0" indent="0">
              <a:buNone/>
            </a:pPr>
            <a:endParaRPr lang="sv-SE" dirty="0"/>
          </a:p>
        </p:txBody>
      </p:sp>
      <p:sp>
        <p:nvSpPr>
          <p:cNvPr id="4" name="Platshållare för datum 3"/>
          <p:cNvSpPr>
            <a:spLocks noGrp="1"/>
          </p:cNvSpPr>
          <p:nvPr>
            <p:ph type="dt" sz="half" idx="10"/>
          </p:nvPr>
        </p:nvSpPr>
        <p:spPr/>
        <p:txBody>
          <a:bodyPr/>
          <a:lstStyle/>
          <a:p>
            <a:pPr>
              <a:defRPr/>
            </a:pPr>
            <a:fld id="{7E70A697-4209-4EBB-9C50-241D07BDFA47}"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spTree>
    <p:extLst>
      <p:ext uri="{BB962C8B-B14F-4D97-AF65-F5344CB8AC3E}">
        <p14:creationId xmlns:p14="http://schemas.microsoft.com/office/powerpoint/2010/main" val="34995085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99820" y="692696"/>
            <a:ext cx="7739788" cy="1143000"/>
          </a:xfrm>
        </p:spPr>
        <p:txBody>
          <a:bodyPr/>
          <a:lstStyle/>
          <a:p>
            <a:pPr algn="ctr"/>
            <a:r>
              <a:rPr lang="sv-SE" dirty="0" smtClean="0"/>
              <a:t>Omvårdnadsakt - enskild utförare</a:t>
            </a:r>
            <a:br>
              <a:rPr lang="sv-SE" dirty="0" smtClean="0"/>
            </a:br>
            <a:r>
              <a:rPr lang="sv-SE" dirty="0" err="1" smtClean="0"/>
              <a:t>SoL</a:t>
            </a:r>
            <a:r>
              <a:rPr lang="sv-SE" dirty="0" smtClean="0"/>
              <a:t> och LSS</a:t>
            </a:r>
            <a:endParaRPr lang="sv-SE" dirty="0"/>
          </a:p>
        </p:txBody>
      </p:sp>
      <p:sp>
        <p:nvSpPr>
          <p:cNvPr id="3" name="Platshållare för innehåll 2"/>
          <p:cNvSpPr>
            <a:spLocks noGrp="1"/>
          </p:cNvSpPr>
          <p:nvPr>
            <p:ph idx="1"/>
          </p:nvPr>
        </p:nvSpPr>
        <p:spPr>
          <a:xfrm>
            <a:off x="699820" y="2348880"/>
            <a:ext cx="7739788" cy="3096344"/>
          </a:xfrm>
        </p:spPr>
        <p:txBody>
          <a:bodyPr/>
          <a:lstStyle/>
          <a:p>
            <a:r>
              <a:rPr lang="sv-SE" dirty="0" smtClean="0"/>
              <a:t>Överlämnar omvårdnadsakter till </a:t>
            </a:r>
            <a:r>
              <a:rPr lang="sv-SE" u="sng" dirty="0" smtClean="0"/>
              <a:t>Socialnämnden</a:t>
            </a:r>
            <a:r>
              <a:rPr lang="sv-SE" dirty="0" smtClean="0"/>
              <a:t> </a:t>
            </a:r>
            <a:br>
              <a:rPr lang="sv-SE" dirty="0" smtClean="0"/>
            </a:br>
            <a:r>
              <a:rPr lang="sv-SE" b="1" dirty="0" smtClean="0"/>
              <a:t>två år </a:t>
            </a:r>
            <a:r>
              <a:rPr lang="sv-SE" dirty="0" smtClean="0"/>
              <a:t>efter det att sista anteckningen är gjord i akten.</a:t>
            </a:r>
          </a:p>
          <a:p>
            <a:endParaRPr lang="sv-SE" dirty="0" smtClean="0"/>
          </a:p>
          <a:p>
            <a:r>
              <a:rPr lang="sv-SE" dirty="0" err="1" smtClean="0"/>
              <a:t>SoL</a:t>
            </a:r>
            <a:r>
              <a:rPr lang="sv-SE" dirty="0"/>
              <a:t>-</a:t>
            </a:r>
            <a:r>
              <a:rPr lang="sv-SE" dirty="0" smtClean="0"/>
              <a:t>dokumentation i personnummerordning för sig.</a:t>
            </a:r>
          </a:p>
          <a:p>
            <a:endParaRPr lang="sv-SE" dirty="0" smtClean="0"/>
          </a:p>
          <a:p>
            <a:r>
              <a:rPr lang="sv-SE" dirty="0" smtClean="0"/>
              <a:t>LSS-dokumentation i personnummerordning för sig.</a:t>
            </a:r>
          </a:p>
        </p:txBody>
      </p:sp>
      <p:sp>
        <p:nvSpPr>
          <p:cNvPr id="4" name="Platshållare för datum 3"/>
          <p:cNvSpPr>
            <a:spLocks noGrp="1"/>
          </p:cNvSpPr>
          <p:nvPr>
            <p:ph type="dt" sz="half" idx="10"/>
          </p:nvPr>
        </p:nvSpPr>
        <p:spPr/>
        <p:txBody>
          <a:bodyPr/>
          <a:lstStyle/>
          <a:p>
            <a:pPr>
              <a:defRPr/>
            </a:pPr>
            <a:fld id="{BDEA037F-7799-490E-A4FF-A7F8463C8945}"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spTree>
    <p:extLst>
      <p:ext uri="{BB962C8B-B14F-4D97-AF65-F5344CB8AC3E}">
        <p14:creationId xmlns:p14="http://schemas.microsoft.com/office/powerpoint/2010/main" val="5005169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7"/>
          <p:cNvSpPr txBox="1">
            <a:spLocks/>
          </p:cNvSpPr>
          <p:nvPr/>
        </p:nvSpPr>
        <p:spPr>
          <a:xfrm>
            <a:off x="696950" y="1731768"/>
            <a:ext cx="3960440" cy="3600400"/>
          </a:xfrm>
          <a:prstGeom prst="rect">
            <a:avLst/>
          </a:prstGeom>
        </p:spPr>
        <p:txBody>
          <a:bodyPr lIns="0" tIns="0" rIns="0" bIns="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t/>
            </a:r>
            <a:b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br>
            <a: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t/>
            </a:r>
            <a:b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br>
            <a:endPar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endParaRPr>
          </a:p>
        </p:txBody>
      </p:sp>
      <p:sp>
        <p:nvSpPr>
          <p:cNvPr id="6" name="Rubrik 5"/>
          <p:cNvSpPr>
            <a:spLocks noGrp="1"/>
          </p:cNvSpPr>
          <p:nvPr>
            <p:ph type="title"/>
          </p:nvPr>
        </p:nvSpPr>
        <p:spPr>
          <a:xfrm>
            <a:off x="696950" y="332656"/>
            <a:ext cx="7704000" cy="1143000"/>
          </a:xfrm>
        </p:spPr>
        <p:txBody>
          <a:bodyPr/>
          <a:lstStyle/>
          <a:p>
            <a:pPr algn="ctr"/>
            <a:r>
              <a:rPr lang="sv-SE" dirty="0" smtClean="0"/>
              <a:t>Utbildningens upplägg</a:t>
            </a:r>
            <a:endParaRPr lang="sv-SE" dirty="0"/>
          </a:p>
        </p:txBody>
      </p:sp>
      <p:sp>
        <p:nvSpPr>
          <p:cNvPr id="5" name="Rubrik 7"/>
          <p:cNvSpPr txBox="1">
            <a:spLocks/>
          </p:cNvSpPr>
          <p:nvPr/>
        </p:nvSpPr>
        <p:spPr>
          <a:xfrm>
            <a:off x="827584" y="1268760"/>
            <a:ext cx="5760640" cy="5112568"/>
          </a:xfrm>
          <a:prstGeom prst="rect">
            <a:avLst/>
          </a:prstGeom>
        </p:spPr>
        <p:txBody>
          <a:bodyPr lIns="0" tIns="0" rIns="0" bIns="0"/>
          <a:lstStyle/>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t>Varför</a:t>
            </a:r>
            <a:r>
              <a:rPr kumimoji="0" lang="sv-SE" sz="2400" b="0" i="0" u="none" strike="noStrike" kern="1200" cap="none" spc="0" normalizeH="0" noProof="0" dirty="0" smtClean="0">
                <a:ln>
                  <a:noFill/>
                </a:ln>
                <a:solidFill>
                  <a:schemeClr val="tx1"/>
                </a:solidFill>
                <a:effectLst/>
                <a:uLnTx/>
                <a:uFillTx/>
                <a:latin typeface="Arial"/>
                <a:ea typeface="ＭＳ Ｐゴシック" charset="0"/>
                <a:cs typeface="Arial"/>
              </a:rPr>
              <a:t> arkiverar vi?</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2400" b="0" i="0" u="none" strike="noStrike" kern="1200" cap="none" spc="0" normalizeH="0" noProof="0" dirty="0" smtClean="0">
              <a:ln>
                <a:noFill/>
              </a:ln>
              <a:solidFill>
                <a:schemeClr val="tx1"/>
              </a:solidFill>
              <a:effectLst/>
              <a:uLnTx/>
              <a:uFillTx/>
              <a:latin typeface="Arial"/>
              <a:ea typeface="ＭＳ Ｐゴシック" charset="0"/>
              <a:cs typeface="Arial"/>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sz="2400" baseline="0" dirty="0" smtClean="0">
                <a:latin typeface="Arial"/>
                <a:ea typeface="ＭＳ Ｐゴシック" charset="0"/>
                <a:cs typeface="Arial"/>
              </a:rPr>
              <a:t>Fruktig bensträckare</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v-SE" sz="2400" baseline="0" dirty="0" smtClean="0">
              <a:latin typeface="Arial"/>
              <a:ea typeface="ＭＳ Ｐゴシック" charset="0"/>
              <a:cs typeface="Arial"/>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kumimoji="0" lang="sv-SE" sz="2400" b="0" i="0" u="none" strike="noStrike" kern="1200" cap="none" spc="0" normalizeH="0" noProof="0" dirty="0" smtClean="0">
                <a:ln>
                  <a:noFill/>
                </a:ln>
                <a:solidFill>
                  <a:schemeClr val="tx1"/>
                </a:solidFill>
                <a:effectLst/>
                <a:uLnTx/>
                <a:uFillTx/>
                <a:latin typeface="Arial"/>
                <a:ea typeface="ＭＳ Ｐゴシック" charset="0"/>
                <a:cs typeface="Arial"/>
              </a:rPr>
              <a:t>Hur gör du?</a:t>
            </a:r>
            <a:br>
              <a:rPr kumimoji="0" lang="sv-SE" sz="2400" b="0" i="0" u="none" strike="noStrike" kern="1200" cap="none" spc="0" normalizeH="0" noProof="0" dirty="0" smtClean="0">
                <a:ln>
                  <a:noFill/>
                </a:ln>
                <a:solidFill>
                  <a:schemeClr val="tx1"/>
                </a:solidFill>
                <a:effectLst/>
                <a:uLnTx/>
                <a:uFillTx/>
                <a:latin typeface="Arial"/>
                <a:ea typeface="ＭＳ Ｐゴシック" charset="0"/>
                <a:cs typeface="Arial"/>
              </a:rPr>
            </a:br>
            <a:r>
              <a:rPr kumimoji="0" lang="sv-SE" sz="2400" b="0" i="0" u="none" strike="noStrike" kern="1200" cap="none" spc="0" normalizeH="0" noProof="0" dirty="0" smtClean="0">
                <a:ln>
                  <a:noFill/>
                </a:ln>
                <a:solidFill>
                  <a:schemeClr val="tx1"/>
                </a:solidFill>
                <a:effectLst/>
                <a:uLnTx/>
                <a:uFillTx/>
                <a:latin typeface="Arial"/>
                <a:ea typeface="ＭＳ Ｐゴシック" charset="0"/>
                <a:cs typeface="Arial"/>
              </a:rPr>
              <a:t>- genomgång</a:t>
            </a:r>
            <a:br>
              <a:rPr kumimoji="0" lang="sv-SE" sz="2400" b="0" i="0" u="none" strike="noStrike" kern="1200" cap="none" spc="0" normalizeH="0" noProof="0" dirty="0" smtClean="0">
                <a:ln>
                  <a:noFill/>
                </a:ln>
                <a:solidFill>
                  <a:schemeClr val="tx1"/>
                </a:solidFill>
                <a:effectLst/>
                <a:uLnTx/>
                <a:uFillTx/>
                <a:latin typeface="Arial"/>
                <a:ea typeface="ＭＳ Ｐゴシック" charset="0"/>
                <a:cs typeface="Arial"/>
              </a:rPr>
            </a:br>
            <a:r>
              <a:rPr lang="sv-SE" sz="2400" baseline="0" dirty="0" smtClean="0">
                <a:latin typeface="Arial"/>
                <a:ea typeface="ＭＳ Ｐゴシック" charset="0"/>
                <a:cs typeface="Arial"/>
              </a:rPr>
              <a:t>- besök i depå</a:t>
            </a:r>
            <a:r>
              <a:rPr lang="sv-SE" sz="2400" dirty="0" smtClean="0">
                <a:latin typeface="Arial"/>
                <a:ea typeface="ＭＳ Ｐゴシック" charset="0"/>
                <a:cs typeface="Arial"/>
              </a:rPr>
              <a:t> och övning</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lang="sv-SE" sz="2400" dirty="0" smtClean="0">
              <a:latin typeface="Arial"/>
              <a:ea typeface="ＭＳ Ｐゴシック" charset="0"/>
              <a:cs typeface="Arial"/>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sz="2400" baseline="0" dirty="0" smtClean="0">
                <a:latin typeface="Arial"/>
                <a:ea typeface="ＭＳ Ｐゴシック" charset="0"/>
                <a:cs typeface="Arial"/>
              </a:rPr>
              <a:t> Hur</a:t>
            </a:r>
            <a:r>
              <a:rPr lang="sv-SE" sz="2400" dirty="0" smtClean="0">
                <a:latin typeface="Arial"/>
                <a:ea typeface="ＭＳ Ｐゴシック" charset="0"/>
                <a:cs typeface="Arial"/>
              </a:rPr>
              <a:t> går en leverans till</a:t>
            </a:r>
            <a:br>
              <a:rPr lang="sv-SE" sz="2400" dirty="0" smtClean="0">
                <a:latin typeface="Arial"/>
                <a:ea typeface="ＭＳ Ｐゴシック" charset="0"/>
                <a:cs typeface="Arial"/>
              </a:rPr>
            </a:br>
            <a:r>
              <a:rPr lang="sv-SE" sz="2400" dirty="0" smtClean="0">
                <a:latin typeface="Arial"/>
                <a:ea typeface="ＭＳ Ｐゴシック" charset="0"/>
                <a:cs typeface="Arial"/>
              </a:rPr>
              <a:t>- genomgång</a:t>
            </a:r>
            <a:br>
              <a:rPr lang="sv-SE" sz="2400" dirty="0" smtClean="0">
                <a:latin typeface="Arial"/>
                <a:ea typeface="ＭＳ Ｐゴシック" charset="0"/>
                <a:cs typeface="Arial"/>
              </a:rPr>
            </a:br>
            <a:r>
              <a:rPr lang="sv-SE" sz="2400" dirty="0" smtClean="0">
                <a:latin typeface="Arial"/>
                <a:ea typeface="ＭＳ Ｐゴシック" charset="0"/>
                <a:cs typeface="Arial"/>
              </a:rPr>
              <a:t>- övning</a:t>
            </a: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endParaRPr kumimoji="0" lang="sv-SE" sz="2400" b="0" i="0" u="none" strike="noStrike" kern="1200" cap="none" spc="0" normalizeH="0" baseline="0" noProof="0" dirty="0">
              <a:ln>
                <a:noFill/>
              </a:ln>
              <a:solidFill>
                <a:schemeClr val="tx1"/>
              </a:solidFill>
              <a:effectLst/>
              <a:uLnTx/>
              <a:uFillTx/>
              <a:latin typeface="Arial"/>
              <a:ea typeface="ＭＳ Ｐゴシック" charset="0"/>
              <a:cs typeface="Arial"/>
            </a:endParaRPr>
          </a:p>
          <a:p>
            <a:pPr marL="342900" marR="0" lvl="0" indent="-342900" algn="l"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v-SE" sz="2400" dirty="0" smtClean="0">
                <a:latin typeface="Arial"/>
                <a:ea typeface="ＭＳ Ｐゴシック" charset="0"/>
                <a:cs typeface="Arial"/>
              </a:rPr>
              <a:t>Hur får du tillgång till det som arkiverats?</a:t>
            </a:r>
            <a: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t/>
            </a:r>
            <a:b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br>
            <a: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t/>
            </a:r>
            <a:b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br>
            <a:endPar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endParaRPr>
          </a:p>
        </p:txBody>
      </p:sp>
      <p:sp>
        <p:nvSpPr>
          <p:cNvPr id="2" name="textruta 1"/>
          <p:cNvSpPr txBox="1"/>
          <p:nvPr/>
        </p:nvSpPr>
        <p:spPr>
          <a:xfrm rot="1362911">
            <a:off x="5198980" y="2940526"/>
            <a:ext cx="2842253" cy="461665"/>
          </a:xfrm>
          <a:prstGeom prst="rect">
            <a:avLst/>
          </a:prstGeom>
          <a:noFill/>
        </p:spPr>
        <p:txBody>
          <a:bodyPr wrap="none" rtlCol="0">
            <a:spAutoFit/>
          </a:bodyPr>
          <a:lstStyle/>
          <a:p>
            <a:r>
              <a:rPr lang="sv-SE" sz="2400" b="1" dirty="0" smtClean="0">
                <a:latin typeface="Arial"/>
                <a:cs typeface="Arial"/>
              </a:rPr>
              <a:t>Avbryt med frågor</a:t>
            </a:r>
          </a:p>
        </p:txBody>
      </p:sp>
      <p:sp>
        <p:nvSpPr>
          <p:cNvPr id="8" name="Platshållare för datum 3"/>
          <p:cNvSpPr>
            <a:spLocks noGrp="1"/>
          </p:cNvSpPr>
          <p:nvPr>
            <p:ph type="dt" sz="quarter" idx="10"/>
          </p:nvPr>
        </p:nvSpPr>
        <p:spPr>
          <a:xfrm>
            <a:off x="1779588" y="6356350"/>
            <a:ext cx="1128712" cy="365125"/>
          </a:xfrm>
          <a:noFill/>
        </p:spPr>
        <p:txBody>
          <a:bodyPr/>
          <a:lstStyle/>
          <a:p>
            <a:fld id="{958433B2-C3FF-47EA-B093-537813219494}" type="datetime1">
              <a:rPr lang="sv-SE" smtClean="0">
                <a:latin typeface="Arial" pitchFamily="34" charset="0"/>
              </a:rPr>
              <a:t>2019-05-20</a:t>
            </a:fld>
            <a:endParaRPr lang="sv-SE" dirty="0" smtClean="0">
              <a:latin typeface="Arial" pitchFamily="34" charset="0"/>
            </a:endParaRPr>
          </a:p>
        </p:txBody>
      </p:sp>
      <p:sp>
        <p:nvSpPr>
          <p:cNvPr id="9" name="Platshållare för sidfot 4"/>
          <p:cNvSpPr>
            <a:spLocks noGrp="1"/>
          </p:cNvSpPr>
          <p:nvPr>
            <p:ph type="ftr" sz="quarter" idx="11"/>
          </p:nvPr>
        </p:nvSpPr>
        <p:spPr>
          <a:xfrm>
            <a:off x="2908300" y="6356350"/>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spTree>
    <p:extLst>
      <p:ext uri="{BB962C8B-B14F-4D97-AF65-F5344CB8AC3E}">
        <p14:creationId xmlns:p14="http://schemas.microsoft.com/office/powerpoint/2010/main" val="16769017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97674" y="476672"/>
            <a:ext cx="7886700" cy="929753"/>
          </a:xfrm>
        </p:spPr>
        <p:txBody>
          <a:bodyPr>
            <a:normAutofit fontScale="90000"/>
          </a:bodyPr>
          <a:lstStyle/>
          <a:p>
            <a:pPr algn="ctr"/>
            <a:r>
              <a:rPr lang="sv-SE" sz="3600" dirty="0" smtClean="0"/>
              <a:t>Omvårdnadsakt; journalhandlingar enligt</a:t>
            </a:r>
            <a:br>
              <a:rPr lang="sv-SE" sz="3600" dirty="0" smtClean="0"/>
            </a:br>
            <a:r>
              <a:rPr lang="sv-SE" sz="3600" dirty="0"/>
              <a:t>HSL </a:t>
            </a:r>
            <a:r>
              <a:rPr lang="sv-SE" sz="3600" dirty="0" smtClean="0"/>
              <a:t>(PDL) - kommunal utförare</a:t>
            </a:r>
            <a:r>
              <a:rPr lang="sv-SE" dirty="0" smtClean="0"/>
              <a:t/>
            </a:r>
            <a:br>
              <a:rPr lang="sv-SE" dirty="0" smtClean="0"/>
            </a:br>
            <a:endParaRPr lang="sv-SE" dirty="0"/>
          </a:p>
        </p:txBody>
      </p:sp>
      <p:sp>
        <p:nvSpPr>
          <p:cNvPr id="3" name="Platshållare för innehåll 2"/>
          <p:cNvSpPr>
            <a:spLocks noGrp="1"/>
          </p:cNvSpPr>
          <p:nvPr>
            <p:ph idx="1"/>
          </p:nvPr>
        </p:nvSpPr>
        <p:spPr>
          <a:xfrm>
            <a:off x="628650" y="2204982"/>
            <a:ext cx="7739788" cy="2260848"/>
          </a:xfrm>
        </p:spPr>
        <p:txBody>
          <a:bodyPr/>
          <a:lstStyle/>
          <a:p>
            <a:r>
              <a:rPr lang="sv-SE" dirty="0" smtClean="0"/>
              <a:t>Överlämnar journalhandlingar till </a:t>
            </a:r>
            <a:r>
              <a:rPr lang="sv-SE" u="sng" dirty="0" smtClean="0"/>
              <a:t>Stadsarkivet</a:t>
            </a:r>
            <a:r>
              <a:rPr lang="sv-SE" dirty="0" smtClean="0"/>
              <a:t> </a:t>
            </a:r>
            <a:r>
              <a:rPr lang="sv-SE" b="1" dirty="0" smtClean="0"/>
              <a:t>fem år </a:t>
            </a:r>
            <a:r>
              <a:rPr lang="sv-SE" dirty="0" smtClean="0"/>
              <a:t>efter det att sista anteckning är gjord i journalen.</a:t>
            </a:r>
          </a:p>
          <a:p>
            <a:r>
              <a:rPr lang="sv-SE" dirty="0" smtClean="0"/>
              <a:t>HSL-dokumentation </a:t>
            </a:r>
            <a:r>
              <a:rPr lang="sv-SE" dirty="0" err="1" smtClean="0"/>
              <a:t>arkivläggs</a:t>
            </a:r>
            <a:r>
              <a:rPr lang="sv-SE" dirty="0" smtClean="0"/>
              <a:t> i personnummerordning i </a:t>
            </a:r>
            <a:r>
              <a:rPr lang="sv-SE" dirty="0" err="1" smtClean="0"/>
              <a:t>aktomslag</a:t>
            </a:r>
            <a:r>
              <a:rPr lang="sv-SE" dirty="0" smtClean="0"/>
              <a:t>.</a:t>
            </a:r>
          </a:p>
          <a:p>
            <a:r>
              <a:rPr lang="sv-SE" dirty="0" smtClean="0"/>
              <a:t>HSL-journalen ska innehålla såväl sjuksköterskan, arbetsterapeuten och sjukgymnastens </a:t>
            </a:r>
            <a:r>
              <a:rPr lang="sv-SE" dirty="0" smtClean="0"/>
              <a:t>journal</a:t>
            </a:r>
            <a:endParaRPr lang="sv-SE" dirty="0" smtClean="0"/>
          </a:p>
        </p:txBody>
      </p:sp>
      <p:sp>
        <p:nvSpPr>
          <p:cNvPr id="4" name="Platshållare för datum 3"/>
          <p:cNvSpPr>
            <a:spLocks noGrp="1"/>
          </p:cNvSpPr>
          <p:nvPr>
            <p:ph type="dt" sz="half" idx="10"/>
          </p:nvPr>
        </p:nvSpPr>
        <p:spPr/>
        <p:txBody>
          <a:bodyPr/>
          <a:lstStyle/>
          <a:p>
            <a:pPr>
              <a:defRPr/>
            </a:pPr>
            <a:fld id="{D35F3C6B-295A-4EDF-B38A-71DD37DB8825}"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spTree>
    <p:extLst>
      <p:ext uri="{BB962C8B-B14F-4D97-AF65-F5344CB8AC3E}">
        <p14:creationId xmlns:p14="http://schemas.microsoft.com/office/powerpoint/2010/main" val="19839357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72668" y="548680"/>
            <a:ext cx="7739788" cy="1143000"/>
          </a:xfrm>
        </p:spPr>
        <p:txBody>
          <a:bodyPr/>
          <a:lstStyle/>
          <a:p>
            <a:pPr algn="ctr"/>
            <a:r>
              <a:rPr lang="sv-SE" dirty="0" smtClean="0"/>
              <a:t>Omvårdnadsakt; journalhandlingar enligt </a:t>
            </a:r>
            <a:r>
              <a:rPr lang="sv-SE" dirty="0"/>
              <a:t>HSL (PDL) </a:t>
            </a:r>
            <a:r>
              <a:rPr lang="sv-SE" dirty="0" smtClean="0"/>
              <a:t>- enskild utförare</a:t>
            </a:r>
            <a:endParaRPr lang="sv-SE" dirty="0"/>
          </a:p>
        </p:txBody>
      </p:sp>
      <p:sp>
        <p:nvSpPr>
          <p:cNvPr id="3" name="Platshållare för innehåll 2"/>
          <p:cNvSpPr>
            <a:spLocks noGrp="1"/>
          </p:cNvSpPr>
          <p:nvPr>
            <p:ph idx="1"/>
          </p:nvPr>
        </p:nvSpPr>
        <p:spPr>
          <a:xfrm>
            <a:off x="684212" y="2332037"/>
            <a:ext cx="7739788" cy="2609131"/>
          </a:xfrm>
        </p:spPr>
        <p:txBody>
          <a:bodyPr/>
          <a:lstStyle/>
          <a:p>
            <a:r>
              <a:rPr lang="sv-SE" dirty="0" smtClean="0"/>
              <a:t>Överlämnar journalhandlingar till </a:t>
            </a:r>
            <a:r>
              <a:rPr lang="sv-SE" u="sng" dirty="0" smtClean="0"/>
              <a:t>Stadsarkivet</a:t>
            </a:r>
            <a:r>
              <a:rPr lang="sv-SE" b="1" dirty="0" smtClean="0"/>
              <a:t> </a:t>
            </a:r>
            <a:br>
              <a:rPr lang="sv-SE" b="1" dirty="0" smtClean="0"/>
            </a:br>
            <a:r>
              <a:rPr lang="sv-SE" b="1" dirty="0" smtClean="0"/>
              <a:t>tre månader</a:t>
            </a:r>
            <a:r>
              <a:rPr lang="sv-SE" dirty="0" smtClean="0"/>
              <a:t> efter det att vården avslutats.</a:t>
            </a:r>
          </a:p>
          <a:p>
            <a:r>
              <a:rPr lang="sv-SE" dirty="0" smtClean="0"/>
              <a:t>HSL-dokumentation </a:t>
            </a:r>
            <a:r>
              <a:rPr lang="sv-SE" dirty="0" err="1" smtClean="0"/>
              <a:t>arkivläggs</a:t>
            </a:r>
            <a:r>
              <a:rPr lang="sv-SE" dirty="0" smtClean="0"/>
              <a:t> i personnummerordning i </a:t>
            </a:r>
            <a:r>
              <a:rPr lang="sv-SE" dirty="0" err="1" smtClean="0"/>
              <a:t>aktomslag</a:t>
            </a:r>
            <a:r>
              <a:rPr lang="sv-SE" dirty="0" smtClean="0"/>
              <a:t>.</a:t>
            </a:r>
          </a:p>
          <a:p>
            <a:r>
              <a:rPr lang="sv-SE" dirty="0" smtClean="0"/>
              <a:t>HSL-journalen ska innehålla såväl sjuksköterskan, arbetsterapeuten och sjukgymnastens journal!</a:t>
            </a:r>
          </a:p>
        </p:txBody>
      </p:sp>
      <p:sp>
        <p:nvSpPr>
          <p:cNvPr id="4" name="Platshållare för datum 3"/>
          <p:cNvSpPr>
            <a:spLocks noGrp="1"/>
          </p:cNvSpPr>
          <p:nvPr>
            <p:ph type="dt" sz="half" idx="10"/>
          </p:nvPr>
        </p:nvSpPr>
        <p:spPr/>
        <p:txBody>
          <a:bodyPr/>
          <a:lstStyle/>
          <a:p>
            <a:pPr>
              <a:defRPr/>
            </a:pPr>
            <a:fld id="{0608726D-E4B6-4218-8544-1722D07B8FBC}"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spTree>
    <p:extLst>
      <p:ext uri="{BB962C8B-B14F-4D97-AF65-F5344CB8AC3E}">
        <p14:creationId xmlns:p14="http://schemas.microsoft.com/office/powerpoint/2010/main" val="204229177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Lista på vad som ska bevaras</a:t>
            </a:r>
            <a:endParaRPr lang="sv-SE" dirty="0"/>
          </a:p>
        </p:txBody>
      </p:sp>
      <p:sp>
        <p:nvSpPr>
          <p:cNvPr id="3" name="Platshållare för innehåll 2"/>
          <p:cNvSpPr>
            <a:spLocks noGrp="1"/>
          </p:cNvSpPr>
          <p:nvPr>
            <p:ph idx="1"/>
          </p:nvPr>
        </p:nvSpPr>
        <p:spPr/>
        <p:txBody>
          <a:bodyPr/>
          <a:lstStyle/>
          <a:p>
            <a:r>
              <a:rPr lang="sv-SE" dirty="0" smtClean="0"/>
              <a:t>Brukarkort </a:t>
            </a:r>
          </a:p>
          <a:p>
            <a:r>
              <a:rPr lang="sv-SE" dirty="0" smtClean="0"/>
              <a:t>Utredningar och beslut som är undertecknade</a:t>
            </a:r>
          </a:p>
          <a:p>
            <a:r>
              <a:rPr lang="sv-SE" dirty="0" smtClean="0"/>
              <a:t>Journalanteckningar, utskrift ur Treserva</a:t>
            </a:r>
          </a:p>
          <a:p>
            <a:r>
              <a:rPr lang="sv-SE" dirty="0"/>
              <a:t>Genomförandeplan</a:t>
            </a:r>
          </a:p>
          <a:p>
            <a:r>
              <a:rPr lang="sv-SE" dirty="0" smtClean="0"/>
              <a:t>Levnadsberättelse</a:t>
            </a:r>
          </a:p>
          <a:p>
            <a:r>
              <a:rPr lang="sv-SE" dirty="0" smtClean="0"/>
              <a:t>Fallrapporter, checklistor för förebyggande</a:t>
            </a:r>
          </a:p>
          <a:p>
            <a:r>
              <a:rPr lang="sv-SE" dirty="0" smtClean="0"/>
              <a:t>Signaturförtydligande</a:t>
            </a:r>
          </a:p>
          <a:p>
            <a:pPr marL="0" indent="0">
              <a:buNone/>
            </a:pPr>
            <a:endParaRPr lang="sv-SE" dirty="0"/>
          </a:p>
        </p:txBody>
      </p:sp>
      <p:sp>
        <p:nvSpPr>
          <p:cNvPr id="4" name="Platshållare för datum 3"/>
          <p:cNvSpPr>
            <a:spLocks noGrp="1"/>
          </p:cNvSpPr>
          <p:nvPr>
            <p:ph type="dt" sz="half" idx="10"/>
          </p:nvPr>
        </p:nvSpPr>
        <p:spPr/>
        <p:txBody>
          <a:bodyPr/>
          <a:lstStyle/>
          <a:p>
            <a:pPr>
              <a:defRPr/>
            </a:pPr>
            <a:fld id="{EE02A05D-8C4B-49AA-90A6-C5CEE4FB662F}"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spTree>
    <p:extLst>
      <p:ext uri="{BB962C8B-B14F-4D97-AF65-F5344CB8AC3E}">
        <p14:creationId xmlns:p14="http://schemas.microsoft.com/office/powerpoint/2010/main" val="24554772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Lista på vad som kan gallras</a:t>
            </a:r>
            <a:br>
              <a:rPr lang="sv-SE" dirty="0" smtClean="0"/>
            </a:br>
            <a:r>
              <a:rPr lang="sv-SE" dirty="0" smtClean="0"/>
              <a:t>		                                        </a:t>
            </a:r>
            <a:r>
              <a:rPr lang="sv-SE" sz="1800" dirty="0" err="1" smtClean="0"/>
              <a:t>LiSA</a:t>
            </a:r>
            <a:r>
              <a:rPr lang="sv-SE" sz="1800" dirty="0" smtClean="0"/>
              <a:t>-F 2016:1, 2014:5</a:t>
            </a:r>
            <a:endParaRPr lang="sv-SE" sz="1800" dirty="0"/>
          </a:p>
        </p:txBody>
      </p:sp>
      <p:sp>
        <p:nvSpPr>
          <p:cNvPr id="3" name="Platshållare för innehåll 2"/>
          <p:cNvSpPr>
            <a:spLocks noGrp="1"/>
          </p:cNvSpPr>
          <p:nvPr>
            <p:ph idx="1"/>
          </p:nvPr>
        </p:nvSpPr>
        <p:spPr/>
        <p:txBody>
          <a:bodyPr/>
          <a:lstStyle/>
          <a:p>
            <a:r>
              <a:rPr lang="sv-SE" dirty="0" smtClean="0"/>
              <a:t>Checklistor över beviljade insatser enligt Socialtjänstlagen</a:t>
            </a:r>
          </a:p>
          <a:p>
            <a:r>
              <a:rPr lang="sv-SE" dirty="0" smtClean="0"/>
              <a:t>Sjukgymnastikprogram</a:t>
            </a:r>
          </a:p>
          <a:p>
            <a:r>
              <a:rPr lang="sv-SE" dirty="0" smtClean="0"/>
              <a:t>Kopior inkomna från andra kommuner eller landsting</a:t>
            </a:r>
          </a:p>
          <a:p>
            <a:r>
              <a:rPr lang="sv-SE" dirty="0" smtClean="0"/>
              <a:t>Signeringslistor, ej ordination</a:t>
            </a:r>
          </a:p>
          <a:p>
            <a:r>
              <a:rPr lang="sv-SE" dirty="0" smtClean="0"/>
              <a:t>Observationslistor</a:t>
            </a:r>
          </a:p>
          <a:p>
            <a:r>
              <a:rPr lang="sv-SE" dirty="0" smtClean="0"/>
              <a:t>Dosrecept, kopior</a:t>
            </a:r>
          </a:p>
          <a:p>
            <a:r>
              <a:rPr lang="sv-SE" dirty="0" smtClean="0"/>
              <a:t>Checklistor rörande egenkontroll</a:t>
            </a:r>
          </a:p>
          <a:p>
            <a:r>
              <a:rPr lang="sv-SE" dirty="0" smtClean="0"/>
              <a:t>Kopior, dubbletter och </a:t>
            </a:r>
            <a:r>
              <a:rPr lang="sv-SE" dirty="0" smtClean="0"/>
              <a:t>tomma</a:t>
            </a:r>
            <a:r>
              <a:rPr lang="sv-SE" dirty="0" smtClean="0"/>
              <a:t> </a:t>
            </a:r>
            <a:r>
              <a:rPr lang="sv-SE" dirty="0" smtClean="0"/>
              <a:t>blanketter</a:t>
            </a:r>
            <a:endParaRPr lang="sv-SE" dirty="0"/>
          </a:p>
        </p:txBody>
      </p:sp>
      <p:sp>
        <p:nvSpPr>
          <p:cNvPr id="4" name="Platshållare för datum 3"/>
          <p:cNvSpPr>
            <a:spLocks noGrp="1"/>
          </p:cNvSpPr>
          <p:nvPr>
            <p:ph type="dt" sz="half" idx="10"/>
          </p:nvPr>
        </p:nvSpPr>
        <p:spPr/>
        <p:txBody>
          <a:bodyPr/>
          <a:lstStyle/>
          <a:p>
            <a:pPr>
              <a:defRPr/>
            </a:pPr>
            <a:fld id="{EE02A05D-8C4B-49AA-90A6-C5CEE4FB662F}"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spTree>
    <p:extLst>
      <p:ext uri="{BB962C8B-B14F-4D97-AF65-F5344CB8AC3E}">
        <p14:creationId xmlns:p14="http://schemas.microsoft.com/office/powerpoint/2010/main" val="202103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332656"/>
            <a:ext cx="7772400" cy="1143000"/>
          </a:xfrm>
        </p:spPr>
        <p:txBody>
          <a:bodyPr/>
          <a:lstStyle/>
          <a:p>
            <a:pPr algn="ctr"/>
            <a:r>
              <a:rPr lang="sv-SE" sz="3200" dirty="0" smtClean="0">
                <a:latin typeface="+mj-lt"/>
              </a:rPr>
              <a:t>Enkelsidig utskrift</a:t>
            </a:r>
            <a:br>
              <a:rPr lang="sv-SE" sz="3200" dirty="0" smtClean="0">
                <a:latin typeface="+mj-lt"/>
              </a:rPr>
            </a:br>
            <a:r>
              <a:rPr lang="sv-SE" sz="3200" dirty="0" smtClean="0">
                <a:latin typeface="+mj-lt"/>
              </a:rPr>
              <a:t>till arkivhandlingar</a:t>
            </a:r>
            <a:endParaRPr lang="sv-SE" sz="3200" dirty="0">
              <a:latin typeface="+mj-lt"/>
            </a:endParaRPr>
          </a:p>
        </p:txBody>
      </p:sp>
      <p:sp>
        <p:nvSpPr>
          <p:cNvPr id="3" name="Underrubrik 2"/>
          <p:cNvSpPr>
            <a:spLocks noGrp="1"/>
          </p:cNvSpPr>
          <p:nvPr>
            <p:ph type="subTitle" idx="1"/>
          </p:nvPr>
        </p:nvSpPr>
        <p:spPr>
          <a:xfrm>
            <a:off x="3779912" y="1907704"/>
            <a:ext cx="4678288" cy="4112096"/>
          </a:xfrm>
        </p:spPr>
        <p:txBody>
          <a:bodyPr/>
          <a:lstStyle/>
          <a:p>
            <a:pPr marL="342900" indent="-342900">
              <a:buFont typeface="Arial" panose="020B0604020202020204" pitchFamily="34" charset="0"/>
              <a:buChar char="•"/>
            </a:pPr>
            <a:r>
              <a:rPr lang="sv-SE" dirty="0" smtClean="0"/>
              <a:t>Risk </a:t>
            </a:r>
            <a:r>
              <a:rPr lang="sv-SE" dirty="0"/>
              <a:t>att skriften klibbar ihop när de packas i arkivboxarna. </a:t>
            </a:r>
            <a:endParaRPr lang="sv-SE" dirty="0" smtClean="0"/>
          </a:p>
          <a:p>
            <a:pPr marL="342900" indent="-342900">
              <a:buFont typeface="Arial" panose="020B0604020202020204" pitchFamily="34" charset="0"/>
              <a:buChar char="•"/>
            </a:pPr>
            <a:endParaRPr lang="sv-SE" dirty="0"/>
          </a:p>
          <a:p>
            <a:pPr marL="342900" indent="-342900">
              <a:buFont typeface="Arial" panose="020B0604020202020204" pitchFamily="34" charset="0"/>
              <a:buChar char="•"/>
            </a:pPr>
            <a:r>
              <a:rPr lang="sv-SE" dirty="0" smtClean="0"/>
              <a:t>Ändra </a:t>
            </a:r>
            <a:r>
              <a:rPr lang="sv-SE" dirty="0"/>
              <a:t>vid utskrift i skrivarinställningarna så att de skrivs ut enkelsidigt.</a:t>
            </a:r>
          </a:p>
          <a:p>
            <a:endParaRPr lang="sv-SE" dirty="0"/>
          </a:p>
        </p:txBody>
      </p:sp>
      <p:sp>
        <p:nvSpPr>
          <p:cNvPr id="4" name="Platshållare för datum 3"/>
          <p:cNvSpPr>
            <a:spLocks noGrp="1"/>
          </p:cNvSpPr>
          <p:nvPr>
            <p:ph type="dt" sz="half" idx="10"/>
          </p:nvPr>
        </p:nvSpPr>
        <p:spPr/>
        <p:txBody>
          <a:bodyPr/>
          <a:lstStyle/>
          <a:p>
            <a:pPr>
              <a:defRPr/>
            </a:pPr>
            <a:fld id="{066EB11F-5233-4D9A-B995-12D9DC5CB30B}"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pic>
        <p:nvPicPr>
          <p:cNvPr id="7" name="Bildobjekt 6"/>
          <p:cNvPicPr/>
          <p:nvPr/>
        </p:nvPicPr>
        <p:blipFill rotWithShape="1">
          <a:blip r:embed="rId3"/>
          <a:srcRect l="-157" t="280" r="75461" b="28431"/>
          <a:stretch/>
        </p:blipFill>
        <p:spPr bwMode="auto">
          <a:xfrm>
            <a:off x="1115616" y="1772816"/>
            <a:ext cx="2592288" cy="424698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962927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tshållare för datum 3"/>
          <p:cNvSpPr>
            <a:spLocks noGrp="1"/>
          </p:cNvSpPr>
          <p:nvPr>
            <p:ph type="dt" sz="quarter" idx="10"/>
          </p:nvPr>
        </p:nvSpPr>
        <p:spPr>
          <a:noFill/>
        </p:spPr>
        <p:txBody>
          <a:bodyPr/>
          <a:lstStyle/>
          <a:p>
            <a:fld id="{E000AD37-3BFF-4534-A2A4-39C7BD197A0A}" type="datetime1">
              <a:rPr lang="sv-SE" smtClean="0">
                <a:latin typeface="Arial" pitchFamily="34" charset="0"/>
              </a:rPr>
              <a:t>2019-05-20</a:t>
            </a:fld>
            <a:endParaRPr lang="sv-SE" smtClean="0">
              <a:latin typeface="Arial" pitchFamily="34" charset="0"/>
            </a:endParaRPr>
          </a:p>
        </p:txBody>
      </p:sp>
      <p:sp>
        <p:nvSpPr>
          <p:cNvPr id="11270" name="Rubrik 7"/>
          <p:cNvSpPr>
            <a:spLocks noGrp="1"/>
          </p:cNvSpPr>
          <p:nvPr>
            <p:ph type="ctrTitle"/>
          </p:nvPr>
        </p:nvSpPr>
        <p:spPr>
          <a:xfrm>
            <a:off x="685800" y="332656"/>
            <a:ext cx="7772400" cy="1143000"/>
          </a:xfrm>
        </p:spPr>
        <p:txBody>
          <a:bodyPr/>
          <a:lstStyle/>
          <a:p>
            <a:pPr algn="ctr"/>
            <a:r>
              <a:rPr lang="sv-SE" sz="3200" dirty="0" smtClean="0">
                <a:latin typeface="+mj-lt"/>
              </a:rPr>
              <a:t>Lathund vid arkivering</a:t>
            </a:r>
          </a:p>
        </p:txBody>
      </p:sp>
      <p:sp>
        <p:nvSpPr>
          <p:cNvPr id="2" name="Underrubrik 1"/>
          <p:cNvSpPr>
            <a:spLocks noGrp="1"/>
          </p:cNvSpPr>
          <p:nvPr>
            <p:ph type="subTitle" idx="1"/>
          </p:nvPr>
        </p:nvSpPr>
        <p:spPr>
          <a:xfrm>
            <a:off x="5364088" y="2204864"/>
            <a:ext cx="3384376" cy="1440160"/>
          </a:xfrm>
        </p:spPr>
        <p:txBody>
          <a:bodyPr/>
          <a:lstStyle/>
          <a:p>
            <a:r>
              <a:rPr lang="sv-SE" dirty="0" smtClean="0"/>
              <a:t>Nu till praktisk hantering!</a:t>
            </a:r>
          </a:p>
          <a:p>
            <a:endParaRPr lang="sv-SE" dirty="0"/>
          </a:p>
        </p:txBody>
      </p:sp>
      <p:pic>
        <p:nvPicPr>
          <p:cNvPr id="3" name="Bildobjekt 2"/>
          <p:cNvPicPr>
            <a:picLocks noChangeAspect="1"/>
          </p:cNvPicPr>
          <p:nvPr/>
        </p:nvPicPr>
        <p:blipFill rotWithShape="1">
          <a:blip r:embed="rId3"/>
          <a:srcRect l="15350" t="18500" r="51575" b="11500"/>
          <a:stretch/>
        </p:blipFill>
        <p:spPr>
          <a:xfrm rot="20766100">
            <a:off x="1078347" y="1533906"/>
            <a:ext cx="3637170" cy="4329965"/>
          </a:xfrm>
          <a:prstGeom prst="rect">
            <a:avLst/>
          </a:prstGeom>
        </p:spPr>
      </p:pic>
      <p:sp>
        <p:nvSpPr>
          <p:cNvPr id="4" name="textruta 3"/>
          <p:cNvSpPr txBox="1"/>
          <p:nvPr/>
        </p:nvSpPr>
        <p:spPr>
          <a:xfrm>
            <a:off x="5822425" y="3501008"/>
            <a:ext cx="45719" cy="369332"/>
          </a:xfrm>
          <a:prstGeom prst="rect">
            <a:avLst/>
          </a:prstGeom>
          <a:noFill/>
        </p:spPr>
        <p:txBody>
          <a:bodyPr wrap="square" rtlCol="0">
            <a:spAutoFit/>
          </a:bodyPr>
          <a:lstStyle/>
          <a:p>
            <a:endParaRPr lang="sv-SE" dirty="0" err="1" smtClean="0">
              <a:latin typeface="Arial"/>
              <a:cs typeface="Arial"/>
            </a:endParaRPr>
          </a:p>
        </p:txBody>
      </p:sp>
      <p:sp>
        <p:nvSpPr>
          <p:cNvPr id="9" name="Platshållare för sidfot 4"/>
          <p:cNvSpPr>
            <a:spLocks noGrp="1"/>
          </p:cNvSpPr>
          <p:nvPr>
            <p:ph type="ftr" sz="quarter" idx="11"/>
          </p:nvPr>
        </p:nvSpPr>
        <p:spPr>
          <a:xfrm>
            <a:off x="2908300" y="6356350"/>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spTree>
    <p:extLst>
      <p:ext uri="{BB962C8B-B14F-4D97-AF65-F5344CB8AC3E}">
        <p14:creationId xmlns:p14="http://schemas.microsoft.com/office/powerpoint/2010/main" val="31376389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ubrik 1"/>
          <p:cNvSpPr>
            <a:spLocks noGrp="1"/>
          </p:cNvSpPr>
          <p:nvPr>
            <p:ph type="ctrTitle"/>
          </p:nvPr>
        </p:nvSpPr>
        <p:spPr>
          <a:xfrm>
            <a:off x="685800" y="476672"/>
            <a:ext cx="7772400" cy="1143000"/>
          </a:xfrm>
        </p:spPr>
        <p:txBody>
          <a:bodyPr/>
          <a:lstStyle/>
          <a:p>
            <a:pPr algn="ctr"/>
            <a:r>
              <a:rPr lang="sv-SE" sz="3200" dirty="0" smtClean="0">
                <a:latin typeface="+mj-lt"/>
              </a:rPr>
              <a:t>Aktrensning</a:t>
            </a:r>
            <a:r>
              <a:rPr lang="sv-SE" dirty="0" smtClean="0"/>
              <a:t> </a:t>
            </a:r>
            <a:r>
              <a:rPr lang="sv-SE" sz="1000" b="0" dirty="0" smtClean="0"/>
              <a:t>(enligt RA-FS 1997:8)</a:t>
            </a:r>
          </a:p>
        </p:txBody>
      </p:sp>
      <p:sp>
        <p:nvSpPr>
          <p:cNvPr id="7171" name="Underrubrik 2"/>
          <p:cNvSpPr>
            <a:spLocks noGrp="1"/>
          </p:cNvSpPr>
          <p:nvPr>
            <p:ph type="subTitle" idx="1"/>
          </p:nvPr>
        </p:nvSpPr>
        <p:spPr>
          <a:xfrm>
            <a:off x="685800" y="1785938"/>
            <a:ext cx="7815263" cy="4000500"/>
          </a:xfrm>
        </p:spPr>
        <p:txBody>
          <a:bodyPr/>
          <a:lstStyle/>
          <a:p>
            <a:r>
              <a:rPr lang="sv-SE" dirty="0" smtClean="0">
                <a:latin typeface="Arial" pitchFamily="34" charset="0"/>
              </a:rPr>
              <a:t>När ett ärende är avslutat bör akten rensas. Alla handlingar som är av tillfällig betydelse kan då avlägsnas. Handlingar som tillfört sakuppgifter till ärendet får inte rensas ut.</a:t>
            </a:r>
          </a:p>
          <a:p>
            <a:r>
              <a:rPr lang="sv-SE" dirty="0" smtClean="0">
                <a:latin typeface="Arial" pitchFamily="34" charset="0"/>
              </a:rPr>
              <a:t>Rensa bort:</a:t>
            </a:r>
          </a:p>
          <a:p>
            <a:pPr>
              <a:buFontTx/>
              <a:buChar char="-"/>
            </a:pPr>
            <a:r>
              <a:rPr lang="sv-SE" dirty="0" smtClean="0">
                <a:latin typeface="Arial" pitchFamily="34" charset="0"/>
              </a:rPr>
              <a:t> utkast och kladdar</a:t>
            </a:r>
          </a:p>
          <a:p>
            <a:pPr>
              <a:buFontTx/>
              <a:buChar char="-"/>
            </a:pPr>
            <a:r>
              <a:rPr lang="sv-SE" dirty="0" smtClean="0">
                <a:latin typeface="Arial" pitchFamily="34" charset="0"/>
              </a:rPr>
              <a:t> dubblettkopior</a:t>
            </a:r>
          </a:p>
          <a:p>
            <a:pPr>
              <a:buFontTx/>
              <a:buChar char="-"/>
            </a:pPr>
            <a:r>
              <a:rPr lang="sv-SE" dirty="0" smtClean="0">
                <a:latin typeface="Arial" pitchFamily="34" charset="0"/>
              </a:rPr>
              <a:t> minnesanteckningar som inte tillfört ärendet sakuppgift</a:t>
            </a:r>
          </a:p>
          <a:p>
            <a:pPr>
              <a:buFontTx/>
              <a:buChar char="-"/>
            </a:pPr>
            <a:r>
              <a:rPr lang="sv-SE" dirty="0" smtClean="0">
                <a:latin typeface="Arial" pitchFamily="34" charset="0"/>
              </a:rPr>
              <a:t> trycksaker som inte haft någon betydelse för ärendet.</a:t>
            </a:r>
          </a:p>
          <a:p>
            <a:pPr>
              <a:buFontTx/>
              <a:buChar char="-"/>
            </a:pPr>
            <a:endParaRPr lang="sv-SE" dirty="0" smtClean="0">
              <a:latin typeface="Arial" pitchFamily="34" charset="0"/>
            </a:endParaRPr>
          </a:p>
          <a:p>
            <a:r>
              <a:rPr lang="sv-SE" b="1" dirty="0" smtClean="0">
                <a:latin typeface="Arial" pitchFamily="34" charset="0"/>
              </a:rPr>
              <a:t>Kvar i akten när ärendet arkiveras - blir allmän handling!  </a:t>
            </a:r>
          </a:p>
        </p:txBody>
      </p:sp>
      <p:sp>
        <p:nvSpPr>
          <p:cNvPr id="7172" name="Platshållare för datum 3"/>
          <p:cNvSpPr>
            <a:spLocks noGrp="1"/>
          </p:cNvSpPr>
          <p:nvPr>
            <p:ph type="dt" sz="quarter" idx="10"/>
          </p:nvPr>
        </p:nvSpPr>
        <p:spPr>
          <a:noFill/>
        </p:spPr>
        <p:txBody>
          <a:bodyPr/>
          <a:lstStyle/>
          <a:p>
            <a:fld id="{35DA31AD-CEBF-45F7-95B9-6E30B9A5BEEB}" type="datetime1">
              <a:rPr lang="sv-SE" smtClean="0">
                <a:latin typeface="Arial" pitchFamily="34" charset="0"/>
              </a:rPr>
              <a:t>2019-05-20</a:t>
            </a:fld>
            <a:endParaRPr lang="sv-SE" smtClean="0">
              <a:latin typeface="Arial" pitchFamily="34" charset="0"/>
            </a:endParaRPr>
          </a:p>
        </p:txBody>
      </p:sp>
      <p:sp>
        <p:nvSpPr>
          <p:cNvPr id="7173" name="Platshållare för sidfot 4"/>
          <p:cNvSpPr>
            <a:spLocks noGrp="1"/>
          </p:cNvSpPr>
          <p:nvPr>
            <p:ph type="ftr" sz="quarter" idx="11"/>
          </p:nvPr>
        </p:nvSpPr>
        <p:spPr>
          <a:noFill/>
        </p:spPr>
        <p:txBody>
          <a:bodyPr/>
          <a:lstStyle/>
          <a:p>
            <a:r>
              <a:rPr lang="sv-SE" smtClean="0">
                <a:latin typeface="Arial" pitchFamily="34" charset="0"/>
              </a:rPr>
              <a:t>Arkivutbildning enskilda utförare</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Platshållare för datum 3"/>
          <p:cNvSpPr>
            <a:spLocks noGrp="1"/>
          </p:cNvSpPr>
          <p:nvPr>
            <p:ph type="dt" sz="quarter" idx="10"/>
          </p:nvPr>
        </p:nvSpPr>
        <p:spPr>
          <a:noFill/>
        </p:spPr>
        <p:txBody>
          <a:bodyPr/>
          <a:lstStyle/>
          <a:p>
            <a:fld id="{B15CFD35-F21B-4D46-BB18-6DAD0204B4CC}" type="datetime1">
              <a:rPr lang="sv-SE" smtClean="0">
                <a:latin typeface="Arial" pitchFamily="34" charset="0"/>
              </a:rPr>
              <a:t>2019-05-20</a:t>
            </a:fld>
            <a:endParaRPr lang="sv-SE" smtClean="0">
              <a:latin typeface="Arial" pitchFamily="34" charset="0"/>
            </a:endParaRPr>
          </a:p>
        </p:txBody>
      </p:sp>
      <p:sp>
        <p:nvSpPr>
          <p:cNvPr id="8195" name="Platshållare för sidfot 4"/>
          <p:cNvSpPr>
            <a:spLocks noGrp="1"/>
          </p:cNvSpPr>
          <p:nvPr>
            <p:ph type="ftr" sz="quarter" idx="11"/>
          </p:nvPr>
        </p:nvSpPr>
        <p:spPr>
          <a:noFill/>
        </p:spPr>
        <p:txBody>
          <a:bodyPr/>
          <a:lstStyle/>
          <a:p>
            <a:r>
              <a:rPr lang="sv-SE" smtClean="0">
                <a:latin typeface="Arial" pitchFamily="34" charset="0"/>
              </a:rPr>
              <a:t>Arkivutbildning enskilda utförare</a:t>
            </a:r>
          </a:p>
        </p:txBody>
      </p:sp>
      <p:sp>
        <p:nvSpPr>
          <p:cNvPr id="8197" name="Rubrik 7"/>
          <p:cNvSpPr>
            <a:spLocks noGrp="1"/>
          </p:cNvSpPr>
          <p:nvPr>
            <p:ph type="ctrTitle"/>
          </p:nvPr>
        </p:nvSpPr>
        <p:spPr>
          <a:xfrm>
            <a:off x="685800" y="260648"/>
            <a:ext cx="7772400" cy="1143000"/>
          </a:xfrm>
        </p:spPr>
        <p:txBody>
          <a:bodyPr/>
          <a:lstStyle/>
          <a:p>
            <a:pPr algn="ctr"/>
            <a:r>
              <a:rPr lang="sv-SE" sz="3200" dirty="0" smtClean="0">
                <a:latin typeface="+mj-lt"/>
              </a:rPr>
              <a:t>Rensa bort från handlingar </a:t>
            </a:r>
            <a:br>
              <a:rPr lang="sv-SE" sz="3200" dirty="0" smtClean="0">
                <a:latin typeface="+mj-lt"/>
              </a:rPr>
            </a:br>
            <a:r>
              <a:rPr lang="sv-SE" sz="3200" dirty="0" smtClean="0">
                <a:latin typeface="+mj-lt"/>
              </a:rPr>
              <a:t>som ska bevaras</a:t>
            </a: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06424" y="1924776"/>
            <a:ext cx="6931152" cy="409651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332656"/>
            <a:ext cx="7772400" cy="1143000"/>
          </a:xfrm>
        </p:spPr>
        <p:txBody>
          <a:bodyPr/>
          <a:lstStyle/>
          <a:p>
            <a:pPr algn="ctr"/>
            <a:r>
              <a:rPr lang="sv-SE" sz="3200" dirty="0" smtClean="0">
                <a:latin typeface="+mj-lt"/>
              </a:rPr>
              <a:t>Handlingarna läggs i aktomslag</a:t>
            </a:r>
            <a:endParaRPr lang="sv-SE" sz="3200" dirty="0">
              <a:latin typeface="+mj-lt"/>
            </a:endParaRPr>
          </a:p>
        </p:txBody>
      </p:sp>
      <p:sp>
        <p:nvSpPr>
          <p:cNvPr id="3" name="Platshållare för datum 2"/>
          <p:cNvSpPr>
            <a:spLocks noGrp="1"/>
          </p:cNvSpPr>
          <p:nvPr>
            <p:ph type="dt" sz="half" idx="10"/>
          </p:nvPr>
        </p:nvSpPr>
        <p:spPr/>
        <p:txBody>
          <a:bodyPr/>
          <a:lstStyle/>
          <a:p>
            <a:pPr>
              <a:defRPr/>
            </a:pPr>
            <a:fld id="{3F806082-BCC1-4D7B-95B1-276DAB0094A0}"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66206" y="1700808"/>
            <a:ext cx="5154066" cy="3863454"/>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Platshållare för datum 3"/>
          <p:cNvSpPr>
            <a:spLocks noGrp="1"/>
          </p:cNvSpPr>
          <p:nvPr>
            <p:ph type="dt" sz="quarter" idx="10"/>
          </p:nvPr>
        </p:nvSpPr>
        <p:spPr>
          <a:noFill/>
        </p:spPr>
        <p:txBody>
          <a:bodyPr/>
          <a:lstStyle/>
          <a:p>
            <a:fld id="{DE17335D-30FC-4993-B457-69599FEC0344}" type="datetime1">
              <a:rPr lang="sv-SE" smtClean="0">
                <a:latin typeface="Arial" pitchFamily="34" charset="0"/>
              </a:rPr>
              <a:t>2019-05-20</a:t>
            </a:fld>
            <a:endParaRPr lang="sv-SE" smtClean="0">
              <a:latin typeface="Arial" pitchFamily="34" charset="0"/>
            </a:endParaRPr>
          </a:p>
        </p:txBody>
      </p:sp>
      <p:sp>
        <p:nvSpPr>
          <p:cNvPr id="9219" name="Platshållare för sidfot 4"/>
          <p:cNvSpPr>
            <a:spLocks noGrp="1"/>
          </p:cNvSpPr>
          <p:nvPr>
            <p:ph type="ftr" sz="quarter" idx="11"/>
          </p:nvPr>
        </p:nvSpPr>
        <p:spPr>
          <a:noFill/>
        </p:spPr>
        <p:txBody>
          <a:bodyPr/>
          <a:lstStyle/>
          <a:p>
            <a:r>
              <a:rPr lang="sv-SE" smtClean="0">
                <a:latin typeface="Arial" pitchFamily="34" charset="0"/>
              </a:rPr>
              <a:t>Arkivutbildning enskilda utförare</a:t>
            </a:r>
          </a:p>
        </p:txBody>
      </p:sp>
      <p:sp>
        <p:nvSpPr>
          <p:cNvPr id="9221" name="Underrubrik 6"/>
          <p:cNvSpPr>
            <a:spLocks noGrp="1"/>
          </p:cNvSpPr>
          <p:nvPr>
            <p:ph type="subTitle" idx="1"/>
          </p:nvPr>
        </p:nvSpPr>
        <p:spPr>
          <a:xfrm>
            <a:off x="6143625" y="1714500"/>
            <a:ext cx="2671763" cy="3352800"/>
          </a:xfrm>
        </p:spPr>
        <p:txBody>
          <a:bodyPr/>
          <a:lstStyle/>
          <a:p>
            <a:r>
              <a:rPr lang="sv-SE" dirty="0" smtClean="0">
                <a:latin typeface="Arial" pitchFamily="34" charset="0"/>
              </a:rPr>
              <a:t>Skriv med bläckpenna (</a:t>
            </a:r>
            <a:r>
              <a:rPr lang="sv-SE" dirty="0" err="1" smtClean="0">
                <a:latin typeface="Arial" pitchFamily="34" charset="0"/>
              </a:rPr>
              <a:t>SvA</a:t>
            </a:r>
            <a:r>
              <a:rPr lang="sv-SE" dirty="0" smtClean="0">
                <a:latin typeface="Arial" pitchFamily="34" charset="0"/>
              </a:rPr>
              <a:t>)</a:t>
            </a:r>
            <a:br>
              <a:rPr lang="sv-SE" dirty="0" smtClean="0">
                <a:latin typeface="Arial" pitchFamily="34" charset="0"/>
              </a:rPr>
            </a:br>
            <a:r>
              <a:rPr lang="sv-SE" dirty="0" smtClean="0">
                <a:latin typeface="Arial" pitchFamily="34" charset="0"/>
              </a:rPr>
              <a:t>på aktomslagets </a:t>
            </a:r>
            <a:br>
              <a:rPr lang="sv-SE" dirty="0" smtClean="0">
                <a:latin typeface="Arial" pitchFamily="34" charset="0"/>
              </a:rPr>
            </a:br>
            <a:r>
              <a:rPr lang="sv-SE" dirty="0" smtClean="0">
                <a:latin typeface="Arial" pitchFamily="34" charset="0"/>
              </a:rPr>
              <a:t>övre vänstra hörn</a:t>
            </a:r>
          </a:p>
          <a:p>
            <a:endParaRPr lang="sv-SE" dirty="0" smtClean="0">
              <a:latin typeface="Arial" pitchFamily="34" charset="0"/>
            </a:endParaRPr>
          </a:p>
          <a:p>
            <a:r>
              <a:rPr lang="sv-SE" dirty="0" smtClean="0">
                <a:latin typeface="Arial" pitchFamily="34" charset="0"/>
              </a:rPr>
              <a:t>Aktomslagets</a:t>
            </a:r>
            <a:br>
              <a:rPr lang="sv-SE" dirty="0" smtClean="0">
                <a:latin typeface="Arial" pitchFamily="34" charset="0"/>
              </a:rPr>
            </a:br>
            <a:r>
              <a:rPr lang="sv-SE" dirty="0" smtClean="0">
                <a:latin typeface="Arial" pitchFamily="34" charset="0"/>
              </a:rPr>
              <a:t>öppning till höger</a:t>
            </a:r>
          </a:p>
        </p:txBody>
      </p:sp>
      <p:sp>
        <p:nvSpPr>
          <p:cNvPr id="9222" name="Rubrik 7"/>
          <p:cNvSpPr>
            <a:spLocks noGrp="1"/>
          </p:cNvSpPr>
          <p:nvPr>
            <p:ph type="ctrTitle"/>
          </p:nvPr>
        </p:nvSpPr>
        <p:spPr>
          <a:xfrm>
            <a:off x="685800" y="476672"/>
            <a:ext cx="7772400" cy="1143000"/>
          </a:xfrm>
        </p:spPr>
        <p:txBody>
          <a:bodyPr/>
          <a:lstStyle/>
          <a:p>
            <a:pPr algn="ctr"/>
            <a:r>
              <a:rPr lang="sv-SE" sz="3200" dirty="0" smtClean="0">
                <a:latin typeface="+mj-lt"/>
              </a:rPr>
              <a:t>Så skriver man på aktomslaget</a:t>
            </a:r>
          </a:p>
        </p:txBody>
      </p:sp>
      <p:pic>
        <p:nvPicPr>
          <p:cNvPr id="9223" name="Bildobjekt 7" descr="aktomslag.JPG"/>
          <p:cNvPicPr>
            <a:picLocks noChangeAspect="1"/>
          </p:cNvPicPr>
          <p:nvPr/>
        </p:nvPicPr>
        <p:blipFill>
          <a:blip r:embed="rId3"/>
          <a:srcRect/>
          <a:stretch>
            <a:fillRect/>
          </a:stretch>
        </p:blipFill>
        <p:spPr bwMode="auto">
          <a:xfrm>
            <a:off x="714375" y="1714500"/>
            <a:ext cx="5334000" cy="4000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2987824" y="332656"/>
            <a:ext cx="3168352" cy="833799"/>
          </a:xfrm>
        </p:spPr>
        <p:txBody>
          <a:bodyPr/>
          <a:lstStyle/>
          <a:p>
            <a:pPr algn="ctr"/>
            <a:r>
              <a:rPr lang="sv-SE" dirty="0" smtClean="0"/>
              <a:t>STADSARKIVET</a:t>
            </a:r>
            <a:endParaRPr lang="sv-SE" dirty="0"/>
          </a:p>
        </p:txBody>
      </p:sp>
      <p:pic>
        <p:nvPicPr>
          <p:cNvPr id="3" name="Bildobjekt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27960" y="980728"/>
            <a:ext cx="3688080" cy="5522976"/>
          </a:xfrm>
          <a:prstGeom prst="rect">
            <a:avLst/>
          </a:prstGeom>
        </p:spPr>
      </p:pic>
    </p:spTree>
    <p:extLst>
      <p:ext uri="{BB962C8B-B14F-4D97-AF65-F5344CB8AC3E}">
        <p14:creationId xmlns:p14="http://schemas.microsoft.com/office/powerpoint/2010/main" val="19558213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28649" y="612458"/>
            <a:ext cx="7886700" cy="994172"/>
          </a:xfrm>
        </p:spPr>
        <p:txBody>
          <a:bodyPr/>
          <a:lstStyle/>
          <a:p>
            <a:pPr algn="ctr"/>
            <a:r>
              <a:rPr lang="sv-SE" dirty="0" smtClean="0"/>
              <a:t>Exempel: märkning av omslag till omvårdnadsakter, </a:t>
            </a:r>
            <a:r>
              <a:rPr lang="sv-SE" dirty="0" err="1" smtClean="0"/>
              <a:t>SoL</a:t>
            </a:r>
            <a:r>
              <a:rPr lang="sv-SE" dirty="0" smtClean="0"/>
              <a:t> och LSS</a:t>
            </a:r>
            <a:endParaRPr lang="sv-SE" dirty="0"/>
          </a:p>
        </p:txBody>
      </p:sp>
      <p:sp>
        <p:nvSpPr>
          <p:cNvPr id="3" name="Platshållare för innehåll 2"/>
          <p:cNvSpPr>
            <a:spLocks noGrp="1"/>
          </p:cNvSpPr>
          <p:nvPr>
            <p:ph idx="1"/>
          </p:nvPr>
        </p:nvSpPr>
        <p:spPr>
          <a:xfrm>
            <a:off x="1851342" y="2132856"/>
            <a:ext cx="5256584" cy="4032448"/>
          </a:xfrm>
        </p:spPr>
        <p:txBody>
          <a:bodyPr/>
          <a:lstStyle/>
          <a:p>
            <a:pPr marL="0" indent="0">
              <a:buNone/>
            </a:pPr>
            <a:r>
              <a:rPr lang="sv-SE" dirty="0" smtClean="0"/>
              <a:t>       </a:t>
            </a:r>
            <a:r>
              <a:rPr lang="sv-SE" dirty="0" err="1" smtClean="0"/>
              <a:t>SoL</a:t>
            </a:r>
            <a:r>
              <a:rPr lang="sv-SE" dirty="0" smtClean="0"/>
              <a:t>					       LSS 		</a:t>
            </a:r>
          </a:p>
          <a:p>
            <a:endParaRPr lang="sv-SE" dirty="0"/>
          </a:p>
          <a:p>
            <a:endParaRPr lang="sv-SE" dirty="0" smtClean="0"/>
          </a:p>
          <a:p>
            <a:endParaRPr lang="sv-SE" dirty="0"/>
          </a:p>
          <a:p>
            <a:endParaRPr lang="sv-SE" dirty="0" smtClean="0"/>
          </a:p>
          <a:p>
            <a:r>
              <a:rPr lang="sv-SE" dirty="0" smtClean="0"/>
              <a:t>           	</a:t>
            </a:r>
          </a:p>
          <a:p>
            <a:endParaRPr lang="sv-SE" dirty="0" smtClean="0"/>
          </a:p>
          <a:p>
            <a:pPr lvl="8"/>
            <a:endParaRPr lang="sv-SE" dirty="0" smtClean="0"/>
          </a:p>
        </p:txBody>
      </p:sp>
      <p:sp>
        <p:nvSpPr>
          <p:cNvPr id="6" name="textruta 5"/>
          <p:cNvSpPr txBox="1"/>
          <p:nvPr/>
        </p:nvSpPr>
        <p:spPr>
          <a:xfrm>
            <a:off x="3335056" y="3468927"/>
            <a:ext cx="184731" cy="369332"/>
          </a:xfrm>
          <a:prstGeom prst="rect">
            <a:avLst/>
          </a:prstGeom>
          <a:noFill/>
        </p:spPr>
        <p:txBody>
          <a:bodyPr wrap="none" rtlCol="0">
            <a:spAutoFit/>
          </a:bodyPr>
          <a:lstStyle/>
          <a:p>
            <a:endParaRPr lang="sv-SE" dirty="0"/>
          </a:p>
        </p:txBody>
      </p:sp>
      <p:sp>
        <p:nvSpPr>
          <p:cNvPr id="5" name="Rektangel 4"/>
          <p:cNvSpPr/>
          <p:nvPr/>
        </p:nvSpPr>
        <p:spPr>
          <a:xfrm>
            <a:off x="4479634" y="3290501"/>
            <a:ext cx="184731" cy="369332"/>
          </a:xfrm>
          <a:prstGeom prst="rect">
            <a:avLst/>
          </a:prstGeom>
        </p:spPr>
        <p:txBody>
          <a:bodyPr wrap="none">
            <a:spAutoFit/>
          </a:bodyPr>
          <a:lstStyle/>
          <a:p>
            <a:pPr algn="ctr"/>
            <a:endParaRPr lang="sv-SE" dirty="0">
              <a:solidFill>
                <a:prstClr val="black"/>
              </a:solidFill>
            </a:endParaRPr>
          </a:p>
        </p:txBody>
      </p:sp>
      <p:sp>
        <p:nvSpPr>
          <p:cNvPr id="13" name="Rektangel 12"/>
          <p:cNvSpPr/>
          <p:nvPr/>
        </p:nvSpPr>
        <p:spPr>
          <a:xfrm>
            <a:off x="1867216" y="2627584"/>
            <a:ext cx="1851850" cy="296165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sv-SE" dirty="0" smtClean="0"/>
              <a:t>310325-8952</a:t>
            </a:r>
          </a:p>
          <a:p>
            <a:r>
              <a:rPr lang="sv-SE" dirty="0" smtClean="0"/>
              <a:t>Kurtsson Karl</a:t>
            </a:r>
          </a:p>
          <a:p>
            <a:r>
              <a:rPr lang="sv-SE" dirty="0" err="1" smtClean="0"/>
              <a:t>SoL</a:t>
            </a:r>
            <a:endParaRPr lang="sv-SE" dirty="0"/>
          </a:p>
        </p:txBody>
      </p:sp>
      <p:sp>
        <p:nvSpPr>
          <p:cNvPr id="14" name="Rektangel 13"/>
          <p:cNvSpPr/>
          <p:nvPr/>
        </p:nvSpPr>
        <p:spPr>
          <a:xfrm>
            <a:off x="4990282" y="2627584"/>
            <a:ext cx="1872208" cy="296165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sv-SE" dirty="0" smtClean="0"/>
              <a:t>220326-1724</a:t>
            </a:r>
          </a:p>
          <a:p>
            <a:r>
              <a:rPr lang="sv-SE" dirty="0" smtClean="0"/>
              <a:t>Jensen Stig</a:t>
            </a:r>
          </a:p>
          <a:p>
            <a:r>
              <a:rPr lang="sv-SE" dirty="0"/>
              <a:t>LSS</a:t>
            </a:r>
          </a:p>
        </p:txBody>
      </p:sp>
      <p:sp>
        <p:nvSpPr>
          <p:cNvPr id="4" name="Platshållare för datum 3"/>
          <p:cNvSpPr>
            <a:spLocks noGrp="1"/>
          </p:cNvSpPr>
          <p:nvPr>
            <p:ph type="dt" sz="half" idx="10"/>
          </p:nvPr>
        </p:nvSpPr>
        <p:spPr/>
        <p:txBody>
          <a:bodyPr/>
          <a:lstStyle/>
          <a:p>
            <a:pPr>
              <a:defRPr/>
            </a:pPr>
            <a:fld id="{3EEC232C-3769-4768-8525-A588EB3F71CF}" type="datetime1">
              <a:rPr lang="sv-SE" smtClean="0"/>
              <a:t>2019-05-20</a:t>
            </a:fld>
            <a:endParaRPr lang="sv-SE" dirty="0"/>
          </a:p>
        </p:txBody>
      </p:sp>
      <p:sp>
        <p:nvSpPr>
          <p:cNvPr id="7" name="Platshållare för sidfot 6"/>
          <p:cNvSpPr>
            <a:spLocks noGrp="1"/>
          </p:cNvSpPr>
          <p:nvPr>
            <p:ph type="ftr" sz="quarter" idx="11"/>
          </p:nvPr>
        </p:nvSpPr>
        <p:spPr/>
        <p:txBody>
          <a:bodyPr/>
          <a:lstStyle/>
          <a:p>
            <a:pPr>
              <a:defRPr/>
            </a:pPr>
            <a:r>
              <a:rPr lang="sv-SE" dirty="0" smtClean="0"/>
              <a:t>Arkivutbildning enskilda utförare</a:t>
            </a:r>
            <a:endParaRPr lang="sv-SE" dirty="0"/>
          </a:p>
        </p:txBody>
      </p:sp>
    </p:spTree>
    <p:extLst>
      <p:ext uri="{BB962C8B-B14F-4D97-AF65-F5344CB8AC3E}">
        <p14:creationId xmlns:p14="http://schemas.microsoft.com/office/powerpoint/2010/main" val="37409523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11560" y="572393"/>
            <a:ext cx="7903790" cy="1143000"/>
          </a:xfrm>
        </p:spPr>
        <p:txBody>
          <a:bodyPr/>
          <a:lstStyle/>
          <a:p>
            <a:pPr algn="ctr"/>
            <a:r>
              <a:rPr lang="sv-SE" dirty="0" smtClean="0"/>
              <a:t>Exempel: märkning av omslag till</a:t>
            </a:r>
            <a:br>
              <a:rPr lang="sv-SE" dirty="0" smtClean="0"/>
            </a:br>
            <a:r>
              <a:rPr lang="sv-SE" dirty="0" smtClean="0"/>
              <a:t>HSL-akter (PDL)</a:t>
            </a:r>
            <a:endParaRPr lang="sv-SE" dirty="0"/>
          </a:p>
        </p:txBody>
      </p:sp>
      <p:sp>
        <p:nvSpPr>
          <p:cNvPr id="9" name="Rektangel 8"/>
          <p:cNvSpPr/>
          <p:nvPr/>
        </p:nvSpPr>
        <p:spPr>
          <a:xfrm>
            <a:off x="3637530" y="2267544"/>
            <a:ext cx="1851850" cy="2961656"/>
          </a:xfrm>
          <a:prstGeom prst="rect">
            <a:avLst/>
          </a:prstGeom>
        </p:spPr>
        <p:style>
          <a:lnRef idx="2">
            <a:schemeClr val="accent6"/>
          </a:lnRef>
          <a:fillRef idx="1">
            <a:schemeClr val="lt1"/>
          </a:fillRef>
          <a:effectRef idx="0">
            <a:schemeClr val="accent6"/>
          </a:effectRef>
          <a:fontRef idx="minor">
            <a:schemeClr val="dk1"/>
          </a:fontRef>
        </p:style>
        <p:txBody>
          <a:bodyPr rtlCol="0" anchor="t"/>
          <a:lstStyle/>
          <a:p>
            <a:r>
              <a:rPr lang="sv-SE" dirty="0" smtClean="0"/>
              <a:t>210814-2718</a:t>
            </a:r>
          </a:p>
          <a:p>
            <a:r>
              <a:rPr lang="sv-SE" dirty="0" smtClean="0"/>
              <a:t>Larsen Jon</a:t>
            </a:r>
          </a:p>
          <a:p>
            <a:r>
              <a:rPr lang="sv-SE" dirty="0" smtClean="0"/>
              <a:t>HSL</a:t>
            </a:r>
            <a:endParaRPr lang="sv-SE" dirty="0"/>
          </a:p>
        </p:txBody>
      </p:sp>
      <p:sp>
        <p:nvSpPr>
          <p:cNvPr id="6" name="Platshållare för datum 5"/>
          <p:cNvSpPr>
            <a:spLocks noGrp="1"/>
          </p:cNvSpPr>
          <p:nvPr>
            <p:ph type="dt" sz="half" idx="17"/>
          </p:nvPr>
        </p:nvSpPr>
        <p:spPr/>
        <p:txBody>
          <a:bodyPr/>
          <a:lstStyle/>
          <a:p>
            <a:pPr>
              <a:defRPr/>
            </a:pPr>
            <a:fld id="{58303652-C6ED-40D6-A27D-40D96F3CC69D}" type="datetime1">
              <a:rPr lang="sv-SE" smtClean="0"/>
              <a:t>2019-05-20</a:t>
            </a:fld>
            <a:endParaRPr lang="sv-SE" dirty="0"/>
          </a:p>
        </p:txBody>
      </p:sp>
      <p:sp>
        <p:nvSpPr>
          <p:cNvPr id="11" name="Platshållare för sidfot 6"/>
          <p:cNvSpPr>
            <a:spLocks noGrp="1"/>
          </p:cNvSpPr>
          <p:nvPr>
            <p:ph type="ftr" sz="quarter" idx="4294967295"/>
          </p:nvPr>
        </p:nvSpPr>
        <p:spPr>
          <a:xfrm>
            <a:off x="2908300" y="6366862"/>
            <a:ext cx="3613150" cy="365125"/>
          </a:xfrm>
          <a:prstGeom prst="rect">
            <a:avLst/>
          </a:prstGeom>
        </p:spPr>
        <p:txBody>
          <a:bodyPr/>
          <a:lstStyle/>
          <a:p>
            <a:pPr>
              <a:defRPr/>
            </a:pPr>
            <a:r>
              <a:rPr lang="sv-SE" sz="1200" dirty="0" smtClean="0">
                <a:solidFill>
                  <a:schemeClr val="bg2"/>
                </a:solidFill>
                <a:latin typeface="+mj-lt"/>
              </a:rPr>
              <a:t>Arkivutbildning enskilda utförare</a:t>
            </a:r>
            <a:endParaRPr lang="sv-SE" sz="1200" dirty="0">
              <a:solidFill>
                <a:schemeClr val="bg2"/>
              </a:solidFill>
              <a:latin typeface="+mj-lt"/>
            </a:endParaRPr>
          </a:p>
        </p:txBody>
      </p:sp>
    </p:spTree>
    <p:extLst>
      <p:ext uri="{BB962C8B-B14F-4D97-AF65-F5344CB8AC3E}">
        <p14:creationId xmlns:p14="http://schemas.microsoft.com/office/powerpoint/2010/main" val="289077387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Platshållare för datum 3"/>
          <p:cNvSpPr>
            <a:spLocks noGrp="1"/>
          </p:cNvSpPr>
          <p:nvPr>
            <p:ph type="dt" sz="quarter" idx="10"/>
          </p:nvPr>
        </p:nvSpPr>
        <p:spPr>
          <a:noFill/>
        </p:spPr>
        <p:txBody>
          <a:bodyPr/>
          <a:lstStyle/>
          <a:p>
            <a:fld id="{16D9360A-2D6D-4532-8DC4-ECBE8EF02638}" type="datetime1">
              <a:rPr lang="sv-SE" smtClean="0">
                <a:latin typeface="Arial" pitchFamily="34" charset="0"/>
              </a:rPr>
              <a:t>2019-05-20</a:t>
            </a:fld>
            <a:endParaRPr lang="sv-SE" smtClean="0">
              <a:latin typeface="Arial" pitchFamily="34" charset="0"/>
            </a:endParaRPr>
          </a:p>
        </p:txBody>
      </p:sp>
      <p:sp>
        <p:nvSpPr>
          <p:cNvPr id="10243" name="Platshållare för sidfot 4"/>
          <p:cNvSpPr>
            <a:spLocks noGrp="1"/>
          </p:cNvSpPr>
          <p:nvPr>
            <p:ph type="ftr" sz="quarter" idx="11"/>
          </p:nvPr>
        </p:nvSpPr>
        <p:spPr>
          <a:noFill/>
        </p:spPr>
        <p:txBody>
          <a:bodyPr/>
          <a:lstStyle/>
          <a:p>
            <a:r>
              <a:rPr lang="sv-SE" smtClean="0">
                <a:latin typeface="Arial" pitchFamily="34" charset="0"/>
              </a:rPr>
              <a:t>Arkivutbildning enskilda utförare</a:t>
            </a:r>
          </a:p>
        </p:txBody>
      </p:sp>
      <p:sp>
        <p:nvSpPr>
          <p:cNvPr id="10245" name="Underrubrik 6"/>
          <p:cNvSpPr>
            <a:spLocks noGrp="1"/>
          </p:cNvSpPr>
          <p:nvPr>
            <p:ph type="subTitle" idx="1"/>
          </p:nvPr>
        </p:nvSpPr>
        <p:spPr>
          <a:xfrm>
            <a:off x="143445" y="4857751"/>
            <a:ext cx="4500563" cy="1374774"/>
          </a:xfrm>
        </p:spPr>
        <p:txBody>
          <a:bodyPr/>
          <a:lstStyle/>
          <a:p>
            <a:r>
              <a:rPr lang="sv-SE" dirty="0" smtClean="0">
                <a:latin typeface="Arial" pitchFamily="34" charset="0"/>
              </a:rPr>
              <a:t>Folio 55 och 80 mm </a:t>
            </a:r>
          </a:p>
          <a:p>
            <a:r>
              <a:rPr lang="sv-SE" dirty="0" smtClean="0">
                <a:latin typeface="Arial" pitchFamily="34" charset="0"/>
              </a:rPr>
              <a:t>A4 30, 55 och 80 mm</a:t>
            </a:r>
          </a:p>
          <a:p>
            <a:r>
              <a:rPr lang="sv-SE" dirty="0" smtClean="0">
                <a:latin typeface="Arial" pitchFamily="34" charset="0"/>
              </a:rPr>
              <a:t>Finns i brunt och vitt, svensk standard</a:t>
            </a:r>
          </a:p>
        </p:txBody>
      </p:sp>
      <p:sp>
        <p:nvSpPr>
          <p:cNvPr id="10246" name="Rubrik 7"/>
          <p:cNvSpPr>
            <a:spLocks noGrp="1"/>
          </p:cNvSpPr>
          <p:nvPr>
            <p:ph type="ctrTitle"/>
          </p:nvPr>
        </p:nvSpPr>
        <p:spPr>
          <a:xfrm>
            <a:off x="428625" y="260648"/>
            <a:ext cx="7772400" cy="1143000"/>
          </a:xfrm>
        </p:spPr>
        <p:txBody>
          <a:bodyPr/>
          <a:lstStyle/>
          <a:p>
            <a:pPr algn="ctr"/>
            <a:r>
              <a:rPr lang="sv-SE" sz="3200" dirty="0" smtClean="0">
                <a:latin typeface="+mj-lt"/>
              </a:rPr>
              <a:t>Välj arkivbox efter handlingarna</a:t>
            </a:r>
          </a:p>
        </p:txBody>
      </p:sp>
      <p:sp>
        <p:nvSpPr>
          <p:cNvPr id="9" name="Underrubrik 6"/>
          <p:cNvSpPr txBox="1">
            <a:spLocks/>
          </p:cNvSpPr>
          <p:nvPr/>
        </p:nvSpPr>
        <p:spPr bwMode="auto">
          <a:xfrm>
            <a:off x="5000625" y="2143125"/>
            <a:ext cx="3857625" cy="1285875"/>
          </a:xfrm>
          <a:prstGeom prst="rect">
            <a:avLst/>
          </a:prstGeom>
          <a:noFill/>
          <a:ln w="9525">
            <a:noFill/>
            <a:miter lim="800000"/>
            <a:headEnd/>
            <a:tailEnd/>
          </a:ln>
        </p:spPr>
        <p:txBody>
          <a:bodyPr lIns="0" tIns="0" rIns="0" bIns="0"/>
          <a:lstStyle/>
          <a:p>
            <a:pPr eaLnBrk="0" hangingPunct="0">
              <a:spcBef>
                <a:spcPts val="0"/>
              </a:spcBef>
              <a:buClr>
                <a:schemeClr val="tx1"/>
              </a:buClr>
              <a:buFont typeface="Arial" pitchFamily="34" charset="0"/>
              <a:buNone/>
              <a:defRPr/>
            </a:pPr>
            <a:r>
              <a:rPr lang="sv-SE" sz="2000" kern="0" dirty="0"/>
              <a:t>Fyll boxen upp till kanten, </a:t>
            </a:r>
            <a:br>
              <a:rPr lang="sv-SE" sz="2000" kern="0" dirty="0"/>
            </a:br>
            <a:r>
              <a:rPr lang="sv-SE" sz="2000" kern="0" dirty="0"/>
              <a:t>men det ska var lätt att stänga.</a:t>
            </a:r>
          </a:p>
          <a:p>
            <a:pPr eaLnBrk="0" hangingPunct="0">
              <a:spcBef>
                <a:spcPts val="0"/>
              </a:spcBef>
              <a:buClr>
                <a:schemeClr val="tx1"/>
              </a:buClr>
              <a:buFont typeface="Arial" pitchFamily="34" charset="0"/>
              <a:buNone/>
              <a:defRPr/>
            </a:pPr>
            <a:r>
              <a:rPr lang="sv-SE" sz="2000" kern="0" dirty="0"/>
              <a:t>Luft i boxen stjäl utrymme och handlingarna viker sig.</a:t>
            </a:r>
          </a:p>
        </p:txBody>
      </p:sp>
      <p:pic>
        <p:nvPicPr>
          <p:cNvPr id="4" name="Bildobjekt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507" y="1636639"/>
            <a:ext cx="4280873" cy="3212976"/>
          </a:xfrm>
          <a:prstGeom prst="rect">
            <a:avLst/>
          </a:prstGeom>
        </p:spPr>
      </p:pic>
      <p:pic>
        <p:nvPicPr>
          <p:cNvPr id="5" name="Bildobjekt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0625" y="3429000"/>
            <a:ext cx="3857625" cy="2527809"/>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Platshållare för datum 3"/>
          <p:cNvSpPr>
            <a:spLocks noGrp="1"/>
          </p:cNvSpPr>
          <p:nvPr>
            <p:ph type="dt" sz="quarter" idx="10"/>
          </p:nvPr>
        </p:nvSpPr>
        <p:spPr>
          <a:noFill/>
        </p:spPr>
        <p:txBody>
          <a:bodyPr/>
          <a:lstStyle/>
          <a:p>
            <a:fld id="{1B82833C-4762-4550-BEB1-9DF5F0BC8780}" type="datetime1">
              <a:rPr lang="sv-SE" smtClean="0">
                <a:latin typeface="Arial" pitchFamily="34" charset="0"/>
              </a:rPr>
              <a:t>2019-05-20</a:t>
            </a:fld>
            <a:endParaRPr lang="sv-SE" smtClean="0">
              <a:latin typeface="Arial" pitchFamily="34" charset="0"/>
            </a:endParaRPr>
          </a:p>
        </p:txBody>
      </p:sp>
      <p:sp>
        <p:nvSpPr>
          <p:cNvPr id="12291" name="Platshållare för sidfot 4"/>
          <p:cNvSpPr>
            <a:spLocks noGrp="1"/>
          </p:cNvSpPr>
          <p:nvPr>
            <p:ph type="ftr" sz="quarter" idx="11"/>
          </p:nvPr>
        </p:nvSpPr>
        <p:spPr>
          <a:noFill/>
        </p:spPr>
        <p:txBody>
          <a:bodyPr/>
          <a:lstStyle/>
          <a:p>
            <a:r>
              <a:rPr lang="sv-SE" smtClean="0">
                <a:latin typeface="Arial" pitchFamily="34" charset="0"/>
              </a:rPr>
              <a:t>Arkivutbildning enskilda utförare</a:t>
            </a:r>
          </a:p>
        </p:txBody>
      </p:sp>
      <p:sp>
        <p:nvSpPr>
          <p:cNvPr id="12293" name="Underrubrik 6"/>
          <p:cNvSpPr>
            <a:spLocks noGrp="1"/>
          </p:cNvSpPr>
          <p:nvPr>
            <p:ph type="subTitle" idx="1"/>
          </p:nvPr>
        </p:nvSpPr>
        <p:spPr>
          <a:xfrm>
            <a:off x="467544" y="908721"/>
            <a:ext cx="7992888" cy="529554"/>
          </a:xfrm>
        </p:spPr>
        <p:txBody>
          <a:bodyPr/>
          <a:lstStyle/>
          <a:p>
            <a:r>
              <a:rPr lang="sv-SE" dirty="0" smtClean="0">
                <a:latin typeface="Arial" pitchFamily="34" charset="0"/>
              </a:rPr>
              <a:t>Tips! Skriv på innan du fäller upp boxen eller ta stöd av en annan box</a:t>
            </a:r>
          </a:p>
        </p:txBody>
      </p:sp>
      <p:sp>
        <p:nvSpPr>
          <p:cNvPr id="12294" name="Rubrik 7"/>
          <p:cNvSpPr>
            <a:spLocks noGrp="1"/>
          </p:cNvSpPr>
          <p:nvPr>
            <p:ph type="ctrTitle"/>
          </p:nvPr>
        </p:nvSpPr>
        <p:spPr>
          <a:xfrm>
            <a:off x="428625" y="332656"/>
            <a:ext cx="7772400" cy="576064"/>
          </a:xfrm>
        </p:spPr>
        <p:txBody>
          <a:bodyPr/>
          <a:lstStyle/>
          <a:p>
            <a:pPr algn="ctr"/>
            <a:r>
              <a:rPr lang="sv-SE" sz="3200" dirty="0" smtClean="0">
                <a:latin typeface="+mj-lt"/>
              </a:rPr>
              <a:t>Så skriver man på arkivboxen</a:t>
            </a:r>
          </a:p>
        </p:txBody>
      </p:sp>
      <p:pic>
        <p:nvPicPr>
          <p:cNvPr id="12295" name="Bildobjekt 8" descr="text på box MOS.JPG"/>
          <p:cNvPicPr>
            <a:picLocks noChangeAspect="1"/>
          </p:cNvPicPr>
          <p:nvPr/>
        </p:nvPicPr>
        <p:blipFill>
          <a:blip r:embed="rId3"/>
          <a:srcRect/>
          <a:stretch>
            <a:fillRect/>
          </a:stretch>
        </p:blipFill>
        <p:spPr bwMode="auto">
          <a:xfrm>
            <a:off x="428625" y="2071688"/>
            <a:ext cx="4381500" cy="3286125"/>
          </a:xfrm>
          <a:prstGeom prst="rect">
            <a:avLst/>
          </a:prstGeom>
          <a:noFill/>
          <a:ln w="9525">
            <a:noFill/>
            <a:miter lim="800000"/>
            <a:headEnd/>
            <a:tailEnd/>
          </a:ln>
        </p:spPr>
      </p:pic>
      <p:cxnSp>
        <p:nvCxnSpPr>
          <p:cNvPr id="11" name="Rak pil 10"/>
          <p:cNvCxnSpPr/>
          <p:nvPr/>
        </p:nvCxnSpPr>
        <p:spPr>
          <a:xfrm rot="10800000">
            <a:off x="2643188" y="4929188"/>
            <a:ext cx="2714625" cy="6429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Underrubrik 6"/>
          <p:cNvSpPr txBox="1">
            <a:spLocks/>
          </p:cNvSpPr>
          <p:nvPr/>
        </p:nvSpPr>
        <p:spPr>
          <a:xfrm>
            <a:off x="5510213" y="1484784"/>
            <a:ext cx="3071812" cy="4714875"/>
          </a:xfrm>
          <a:prstGeom prst="rect">
            <a:avLst/>
          </a:prstGeom>
        </p:spPr>
        <p:txBody>
          <a:bodyPr/>
          <a:lstStyle/>
          <a:p>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Skriv med blyertspenna</a:t>
            </a:r>
            <a:b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b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på den nedre delen av arkivboxen</a:t>
            </a:r>
            <a:b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b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 </a:t>
            </a:r>
            <a:r>
              <a:rPr lang="sv-SE" sz="2000" dirty="0" smtClean="0"/>
              <a:t>Företagsnamnet</a:t>
            </a:r>
          </a:p>
          <a:p>
            <a:r>
              <a:rPr lang="sv-SE" sz="2000" dirty="0" smtClean="0"/>
              <a:t>- Vilket vårdboende</a:t>
            </a:r>
          </a:p>
          <a:p>
            <a:r>
              <a:rPr lang="sv-SE" sz="2000" dirty="0" smtClean="0"/>
              <a:t>- Omvårdnadsakter</a:t>
            </a:r>
          </a:p>
          <a:p>
            <a:r>
              <a:rPr lang="sv-SE" sz="2000" dirty="0" smtClean="0"/>
              <a:t>- Födelsedatum första -sista</a:t>
            </a:r>
            <a:endParaRPr lang="sv-SE" sz="2000" dirty="0"/>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endPar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endParaRP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Stadsarkivet ansvarar för att förteckna och etikettera!</a:t>
            </a:r>
          </a:p>
          <a:p>
            <a:pPr marL="0" marR="0" lvl="0" indent="0" algn="l" defTabSz="457200" rtl="0" eaLnBrk="1" fontAlgn="base" latinLnBrk="0" hangingPunct="1">
              <a:lnSpc>
                <a:spcPct val="100000"/>
              </a:lnSpc>
              <a:spcBef>
                <a:spcPct val="20000"/>
              </a:spcBef>
              <a:spcAft>
                <a:spcPct val="0"/>
              </a:spcAft>
              <a:buClrTx/>
              <a:buSzTx/>
              <a:buFont typeface="Arial" pitchFamily="34" charset="0"/>
              <a:buNone/>
              <a:tabLst/>
              <a:defRPr/>
            </a:pPr>
            <a:r>
              <a:rPr kumimoji="0" lang="sv-SE" sz="2000" b="0" i="0" u="none" strike="noStrike" kern="1200" cap="none" spc="0" normalizeH="0" baseline="0" noProof="0" dirty="0" smtClean="0">
                <a:ln>
                  <a:noFill/>
                </a:ln>
                <a:solidFill>
                  <a:schemeClr val="tx1"/>
                </a:solidFill>
                <a:effectLst/>
                <a:uLnTx/>
                <a:uFillTx/>
                <a:latin typeface="Arial" pitchFamily="34" charset="0"/>
                <a:ea typeface="ＭＳ Ｐゴシック" charset="0"/>
                <a:cs typeface="Georgia"/>
              </a:rPr>
              <a:t>Plats för seriesignum ovanför strecket – skrivs dit av Stadsarkivet</a:t>
            </a:r>
          </a:p>
        </p:txBody>
      </p:sp>
    </p:spTree>
    <p:extLst>
      <p:ext uri="{BB962C8B-B14F-4D97-AF65-F5344CB8AC3E}">
        <p14:creationId xmlns:p14="http://schemas.microsoft.com/office/powerpoint/2010/main" val="40946847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684212" y="383495"/>
            <a:ext cx="7739788" cy="1031946"/>
          </a:xfrm>
        </p:spPr>
        <p:txBody>
          <a:bodyPr/>
          <a:lstStyle/>
          <a:p>
            <a:pPr algn="ctr"/>
            <a:r>
              <a:rPr lang="sv-SE" dirty="0" smtClean="0"/>
              <a:t>Exempel: märkning av arkivboxar,</a:t>
            </a:r>
            <a:br>
              <a:rPr lang="sv-SE" dirty="0" smtClean="0"/>
            </a:br>
            <a:r>
              <a:rPr lang="sv-SE" dirty="0" err="1" smtClean="0"/>
              <a:t>SoL</a:t>
            </a:r>
            <a:r>
              <a:rPr lang="sv-SE" dirty="0" smtClean="0"/>
              <a:t> och LSS</a:t>
            </a:r>
            <a:endParaRPr lang="sv-SE" dirty="0"/>
          </a:p>
        </p:txBody>
      </p:sp>
      <p:sp>
        <p:nvSpPr>
          <p:cNvPr id="8" name="Rektangel 7"/>
          <p:cNvSpPr/>
          <p:nvPr/>
        </p:nvSpPr>
        <p:spPr>
          <a:xfrm>
            <a:off x="2051720" y="1600200"/>
            <a:ext cx="2016224" cy="3917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smtClean="0">
              <a:solidFill>
                <a:schemeClr val="tx1"/>
              </a:solidFill>
            </a:endParaRPr>
          </a:p>
          <a:p>
            <a:pPr algn="ctr"/>
            <a:endParaRPr lang="sv-SE" dirty="0">
              <a:solidFill>
                <a:schemeClr val="tx1"/>
              </a:solidFill>
            </a:endParaRPr>
          </a:p>
          <a:p>
            <a:pPr algn="ctr"/>
            <a:endParaRPr lang="sv-SE" dirty="0" smtClean="0">
              <a:solidFill>
                <a:schemeClr val="tx1"/>
              </a:solidFill>
            </a:endParaRPr>
          </a:p>
          <a:p>
            <a:pPr algn="ctr"/>
            <a:endParaRPr lang="sv-SE" dirty="0">
              <a:solidFill>
                <a:schemeClr val="tx1"/>
              </a:solidFill>
            </a:endParaRPr>
          </a:p>
          <a:p>
            <a:pPr algn="ctr"/>
            <a:endParaRPr lang="sv-SE" dirty="0" smtClean="0">
              <a:solidFill>
                <a:schemeClr val="tx1"/>
              </a:solidFill>
            </a:endParaRPr>
          </a:p>
          <a:p>
            <a:pPr algn="ctr"/>
            <a:endParaRPr lang="sv-SE" dirty="0">
              <a:solidFill>
                <a:schemeClr val="tx1"/>
              </a:solidFill>
            </a:endParaRPr>
          </a:p>
          <a:p>
            <a:pPr algn="ctr"/>
            <a:endParaRPr lang="sv-SE" dirty="0" smtClean="0">
              <a:solidFill>
                <a:schemeClr val="tx1"/>
              </a:solidFill>
            </a:endParaRPr>
          </a:p>
          <a:p>
            <a:pPr algn="ctr"/>
            <a:endParaRPr lang="sv-SE" dirty="0">
              <a:solidFill>
                <a:schemeClr val="tx1"/>
              </a:solidFill>
            </a:endParaRPr>
          </a:p>
          <a:p>
            <a:pPr algn="ctr"/>
            <a:r>
              <a:rPr lang="sv-SE" dirty="0" err="1" smtClean="0">
                <a:solidFill>
                  <a:schemeClr val="tx1"/>
                </a:solidFill>
              </a:rPr>
              <a:t>Leanlink</a:t>
            </a:r>
            <a:endParaRPr lang="sv-SE" dirty="0" smtClean="0">
              <a:solidFill>
                <a:schemeClr val="tx1"/>
              </a:solidFill>
            </a:endParaRPr>
          </a:p>
          <a:p>
            <a:pPr algn="ctr"/>
            <a:r>
              <a:rPr lang="sv-SE" dirty="0" smtClean="0">
                <a:solidFill>
                  <a:schemeClr val="tx1"/>
                </a:solidFill>
              </a:rPr>
              <a:t>Ekbackens vårdboende</a:t>
            </a:r>
          </a:p>
          <a:p>
            <a:pPr algn="ctr"/>
            <a:r>
              <a:rPr lang="sv-SE" dirty="0" smtClean="0">
                <a:solidFill>
                  <a:schemeClr val="tx1"/>
                </a:solidFill>
              </a:rPr>
              <a:t>Omvårdnadsakter</a:t>
            </a:r>
          </a:p>
          <a:p>
            <a:pPr algn="ctr"/>
            <a:r>
              <a:rPr lang="sv-SE" dirty="0" smtClean="0">
                <a:solidFill>
                  <a:schemeClr val="tx1"/>
                </a:solidFill>
              </a:rPr>
              <a:t>390101-420103</a:t>
            </a:r>
          </a:p>
        </p:txBody>
      </p:sp>
      <p:sp>
        <p:nvSpPr>
          <p:cNvPr id="10" name="Rektangel 9"/>
          <p:cNvSpPr/>
          <p:nvPr/>
        </p:nvSpPr>
        <p:spPr>
          <a:xfrm>
            <a:off x="5140901" y="1600200"/>
            <a:ext cx="2023387" cy="3917032"/>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smtClean="0">
              <a:solidFill>
                <a:schemeClr val="tx1"/>
              </a:solidFill>
            </a:endParaRPr>
          </a:p>
          <a:p>
            <a:pPr algn="ctr"/>
            <a:endParaRPr lang="sv-SE" dirty="0">
              <a:solidFill>
                <a:schemeClr val="tx1"/>
              </a:solidFill>
            </a:endParaRPr>
          </a:p>
          <a:p>
            <a:pPr algn="ctr"/>
            <a:endParaRPr lang="sv-SE" dirty="0" smtClean="0">
              <a:solidFill>
                <a:schemeClr val="tx1"/>
              </a:solidFill>
            </a:endParaRPr>
          </a:p>
          <a:p>
            <a:pPr algn="ctr"/>
            <a:endParaRPr lang="sv-SE" dirty="0" smtClean="0">
              <a:solidFill>
                <a:schemeClr val="tx1"/>
              </a:solidFill>
            </a:endParaRPr>
          </a:p>
          <a:p>
            <a:pPr algn="ctr"/>
            <a:endParaRPr lang="sv-SE" dirty="0">
              <a:solidFill>
                <a:schemeClr val="tx1"/>
              </a:solidFill>
            </a:endParaRPr>
          </a:p>
          <a:p>
            <a:pPr algn="ctr"/>
            <a:endParaRPr lang="sv-SE" dirty="0">
              <a:solidFill>
                <a:schemeClr val="tx1"/>
              </a:solidFill>
            </a:endParaRPr>
          </a:p>
          <a:p>
            <a:pPr algn="ctr"/>
            <a:endParaRPr lang="sv-SE" dirty="0" smtClean="0">
              <a:solidFill>
                <a:schemeClr val="tx1"/>
              </a:solidFill>
            </a:endParaRPr>
          </a:p>
          <a:p>
            <a:pPr algn="ctr"/>
            <a:endParaRPr lang="sv-SE" dirty="0">
              <a:solidFill>
                <a:schemeClr val="tx1"/>
              </a:solidFill>
            </a:endParaRPr>
          </a:p>
          <a:p>
            <a:pPr algn="ctr"/>
            <a:endParaRPr lang="sv-SE" dirty="0" smtClean="0">
              <a:solidFill>
                <a:schemeClr val="tx1"/>
              </a:solidFill>
            </a:endParaRPr>
          </a:p>
          <a:p>
            <a:pPr algn="ctr"/>
            <a:r>
              <a:rPr lang="sv-SE" dirty="0" smtClean="0">
                <a:solidFill>
                  <a:schemeClr val="tx1"/>
                </a:solidFill>
              </a:rPr>
              <a:t>Linghems vårdboende</a:t>
            </a:r>
          </a:p>
          <a:p>
            <a:pPr algn="ctr"/>
            <a:r>
              <a:rPr lang="sv-SE" dirty="0" smtClean="0">
                <a:solidFill>
                  <a:schemeClr val="tx1"/>
                </a:solidFill>
              </a:rPr>
              <a:t>Omvårdnadsakter</a:t>
            </a:r>
          </a:p>
          <a:p>
            <a:pPr algn="ctr"/>
            <a:r>
              <a:rPr lang="sv-SE" dirty="0" smtClean="0">
                <a:solidFill>
                  <a:schemeClr val="tx1"/>
                </a:solidFill>
              </a:rPr>
              <a:t>390101-420103</a:t>
            </a:r>
          </a:p>
        </p:txBody>
      </p:sp>
      <p:sp>
        <p:nvSpPr>
          <p:cNvPr id="3" name="Platshållare för datum 2"/>
          <p:cNvSpPr>
            <a:spLocks noGrp="1"/>
          </p:cNvSpPr>
          <p:nvPr>
            <p:ph type="dt" sz="half" idx="10"/>
          </p:nvPr>
        </p:nvSpPr>
        <p:spPr/>
        <p:txBody>
          <a:bodyPr/>
          <a:lstStyle/>
          <a:p>
            <a:pPr>
              <a:defRPr/>
            </a:pPr>
            <a:fld id="{AE3C41F5-EC00-4CF9-8B4E-00C63D6CF26D}" type="datetime1">
              <a:rPr lang="sv-SE" smtClean="0"/>
              <a:t>2019-05-20</a:t>
            </a:fld>
            <a:endParaRPr lang="sv-SE" dirty="0"/>
          </a:p>
        </p:txBody>
      </p:sp>
      <p:sp>
        <p:nvSpPr>
          <p:cNvPr id="4" name="Platshållare för sidfot 3"/>
          <p:cNvSpPr>
            <a:spLocks noGrp="1"/>
          </p:cNvSpPr>
          <p:nvPr>
            <p:ph type="ftr" sz="quarter" idx="11"/>
          </p:nvPr>
        </p:nvSpPr>
        <p:spPr/>
        <p:txBody>
          <a:bodyPr/>
          <a:lstStyle/>
          <a:p>
            <a:pPr>
              <a:defRPr/>
            </a:pPr>
            <a:r>
              <a:rPr lang="sv-SE" smtClean="0"/>
              <a:t>Arkivutbildning enskilda utförare</a:t>
            </a:r>
            <a:endParaRPr lang="sv-SE" dirty="0"/>
          </a:p>
        </p:txBody>
      </p:sp>
    </p:spTree>
    <p:extLst>
      <p:ext uri="{BB962C8B-B14F-4D97-AF65-F5344CB8AC3E}">
        <p14:creationId xmlns:p14="http://schemas.microsoft.com/office/powerpoint/2010/main" val="234484031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Exempel: märkning av arkivboxar,</a:t>
            </a:r>
            <a:br>
              <a:rPr lang="sv-SE" dirty="0" smtClean="0"/>
            </a:br>
            <a:r>
              <a:rPr lang="sv-SE" dirty="0" smtClean="0"/>
              <a:t>HSL-akter (PDL)</a:t>
            </a:r>
            <a:endParaRPr lang="sv-SE" dirty="0"/>
          </a:p>
        </p:txBody>
      </p:sp>
      <p:sp>
        <p:nvSpPr>
          <p:cNvPr id="10" name="Rektangel 9"/>
          <p:cNvSpPr/>
          <p:nvPr/>
        </p:nvSpPr>
        <p:spPr>
          <a:xfrm>
            <a:off x="2411760" y="1772816"/>
            <a:ext cx="1728192" cy="3600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r>
              <a:rPr lang="sv-SE" dirty="0" err="1" smtClean="0"/>
              <a:t>Leanlink</a:t>
            </a:r>
            <a:endParaRPr lang="sv-SE" dirty="0" smtClean="0"/>
          </a:p>
          <a:p>
            <a:pPr algn="ctr"/>
            <a:r>
              <a:rPr lang="sv-SE" dirty="0" smtClean="0"/>
              <a:t>Ekbackens boende</a:t>
            </a:r>
          </a:p>
          <a:p>
            <a:pPr algn="ctr"/>
            <a:r>
              <a:rPr lang="sv-SE" dirty="0" smtClean="0"/>
              <a:t>HSL-akter</a:t>
            </a:r>
          </a:p>
          <a:p>
            <a:pPr algn="ctr"/>
            <a:r>
              <a:rPr lang="sv-SE" dirty="0" smtClean="0"/>
              <a:t>390103-420424</a:t>
            </a:r>
            <a:endParaRPr lang="sv-SE" dirty="0"/>
          </a:p>
        </p:txBody>
      </p:sp>
      <p:sp>
        <p:nvSpPr>
          <p:cNvPr id="11" name="Rektangel 10"/>
          <p:cNvSpPr/>
          <p:nvPr/>
        </p:nvSpPr>
        <p:spPr>
          <a:xfrm>
            <a:off x="5076056" y="1772816"/>
            <a:ext cx="1713734" cy="36004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endParaRPr lang="sv-SE" dirty="0" smtClean="0"/>
          </a:p>
          <a:p>
            <a:pPr algn="ctr"/>
            <a:endParaRPr lang="sv-SE" dirty="0"/>
          </a:p>
          <a:p>
            <a:pPr algn="ctr"/>
            <a:r>
              <a:rPr lang="sv-SE" dirty="0" smtClean="0"/>
              <a:t>Linghems vårdboende</a:t>
            </a:r>
          </a:p>
          <a:p>
            <a:pPr algn="ctr"/>
            <a:r>
              <a:rPr lang="sv-SE" dirty="0" smtClean="0"/>
              <a:t>HSL-akter</a:t>
            </a:r>
          </a:p>
          <a:p>
            <a:pPr algn="ctr"/>
            <a:r>
              <a:rPr lang="sv-SE" dirty="0" smtClean="0"/>
              <a:t>390103-420424</a:t>
            </a:r>
            <a:endParaRPr lang="sv-SE" dirty="0"/>
          </a:p>
        </p:txBody>
      </p:sp>
      <p:sp>
        <p:nvSpPr>
          <p:cNvPr id="4" name="Platshållare för datum 3"/>
          <p:cNvSpPr>
            <a:spLocks noGrp="1"/>
          </p:cNvSpPr>
          <p:nvPr>
            <p:ph type="dt" sz="half" idx="4294967295"/>
          </p:nvPr>
        </p:nvSpPr>
        <p:spPr>
          <a:xfrm>
            <a:off x="1779588" y="6356349"/>
            <a:ext cx="1128712" cy="365125"/>
          </a:xfrm>
          <a:prstGeom prst="rect">
            <a:avLst/>
          </a:prstGeom>
        </p:spPr>
        <p:txBody>
          <a:bodyPr/>
          <a:lstStyle/>
          <a:p>
            <a:pPr>
              <a:defRPr/>
            </a:pPr>
            <a:fld id="{DC0D134F-2D5B-4D4E-81CD-E9D56D2F4AD7}" type="datetime1">
              <a:rPr lang="sv-SE" sz="1200" smtClean="0"/>
              <a:t>2019-05-20</a:t>
            </a:fld>
            <a:endParaRPr lang="sv-SE" sz="1200" dirty="0"/>
          </a:p>
        </p:txBody>
      </p:sp>
      <p:sp>
        <p:nvSpPr>
          <p:cNvPr id="9" name="Platshållare för sidfot 6"/>
          <p:cNvSpPr>
            <a:spLocks noGrp="1"/>
          </p:cNvSpPr>
          <p:nvPr>
            <p:ph type="ftr" sz="quarter" idx="4294967295"/>
          </p:nvPr>
        </p:nvSpPr>
        <p:spPr>
          <a:xfrm>
            <a:off x="2908300" y="6304235"/>
            <a:ext cx="3613150" cy="365125"/>
          </a:xfrm>
          <a:prstGeom prst="rect">
            <a:avLst/>
          </a:prstGeom>
        </p:spPr>
        <p:txBody>
          <a:bodyPr/>
          <a:lstStyle/>
          <a:p>
            <a:pPr>
              <a:defRPr/>
            </a:pPr>
            <a:r>
              <a:rPr lang="sv-SE" sz="1200" dirty="0" smtClean="0">
                <a:solidFill>
                  <a:schemeClr val="bg2"/>
                </a:solidFill>
                <a:latin typeface="+mj-lt"/>
              </a:rPr>
              <a:t>Arkivutbildning enskilda utförare</a:t>
            </a:r>
            <a:endParaRPr lang="sv-SE" sz="1200" dirty="0">
              <a:solidFill>
                <a:schemeClr val="bg2"/>
              </a:solidFill>
              <a:latin typeface="+mj-lt"/>
            </a:endParaRPr>
          </a:p>
        </p:txBody>
      </p:sp>
    </p:spTree>
    <p:extLst>
      <p:ext uri="{BB962C8B-B14F-4D97-AF65-F5344CB8AC3E}">
        <p14:creationId xmlns:p14="http://schemas.microsoft.com/office/powerpoint/2010/main" val="404870505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Platshållare för datum 3"/>
          <p:cNvSpPr>
            <a:spLocks noGrp="1"/>
          </p:cNvSpPr>
          <p:nvPr>
            <p:ph type="dt" sz="quarter" idx="10"/>
          </p:nvPr>
        </p:nvSpPr>
        <p:spPr>
          <a:noFill/>
        </p:spPr>
        <p:txBody>
          <a:bodyPr/>
          <a:lstStyle/>
          <a:p>
            <a:fld id="{5CD0CB82-50AA-4F07-A55D-444BF3D1816E}" type="datetime1">
              <a:rPr lang="sv-SE" smtClean="0">
                <a:latin typeface="Arial" pitchFamily="34" charset="0"/>
              </a:rPr>
              <a:t>2019-05-20</a:t>
            </a:fld>
            <a:endParaRPr lang="sv-SE" smtClean="0">
              <a:latin typeface="Arial" pitchFamily="34" charset="0"/>
            </a:endParaRPr>
          </a:p>
        </p:txBody>
      </p:sp>
      <p:sp>
        <p:nvSpPr>
          <p:cNvPr id="11267" name="Platshållare för sidfot 4"/>
          <p:cNvSpPr>
            <a:spLocks noGrp="1"/>
          </p:cNvSpPr>
          <p:nvPr>
            <p:ph type="ftr" sz="quarter" idx="11"/>
          </p:nvPr>
        </p:nvSpPr>
        <p:spPr>
          <a:noFill/>
        </p:spPr>
        <p:txBody>
          <a:bodyPr/>
          <a:lstStyle/>
          <a:p>
            <a:r>
              <a:rPr lang="sv-SE" smtClean="0">
                <a:latin typeface="Arial" pitchFamily="34" charset="0"/>
              </a:rPr>
              <a:t>Arkivutbildning enskilda utförare</a:t>
            </a:r>
          </a:p>
        </p:txBody>
      </p:sp>
      <p:sp>
        <p:nvSpPr>
          <p:cNvPr id="11269" name="Underrubrik 6"/>
          <p:cNvSpPr>
            <a:spLocks noGrp="1"/>
          </p:cNvSpPr>
          <p:nvPr>
            <p:ph type="subTitle" idx="1"/>
          </p:nvPr>
        </p:nvSpPr>
        <p:spPr>
          <a:xfrm>
            <a:off x="714375" y="2286000"/>
            <a:ext cx="7772400" cy="3657600"/>
          </a:xfrm>
        </p:spPr>
        <p:txBody>
          <a:bodyPr/>
          <a:lstStyle/>
          <a:p>
            <a:r>
              <a:rPr lang="sv-SE" smtClean="0">
                <a:latin typeface="Arial" pitchFamily="34" charset="0"/>
              </a:rPr>
              <a:t>Hur viker man en box</a:t>
            </a:r>
          </a:p>
          <a:p>
            <a:r>
              <a:rPr lang="sv-SE" smtClean="0">
                <a:latin typeface="Arial" pitchFamily="34" charset="0"/>
              </a:rPr>
              <a:t>Hur skriver man på boxen</a:t>
            </a:r>
          </a:p>
          <a:p>
            <a:r>
              <a:rPr lang="sv-SE" smtClean="0">
                <a:latin typeface="Arial" pitchFamily="34" charset="0"/>
              </a:rPr>
              <a:t>Blyertspenna</a:t>
            </a:r>
          </a:p>
        </p:txBody>
      </p:sp>
      <p:sp>
        <p:nvSpPr>
          <p:cNvPr id="11270" name="Rubrik 7"/>
          <p:cNvSpPr>
            <a:spLocks noGrp="1"/>
          </p:cNvSpPr>
          <p:nvPr>
            <p:ph type="ctrTitle"/>
          </p:nvPr>
        </p:nvSpPr>
        <p:spPr>
          <a:xfrm>
            <a:off x="685800" y="332656"/>
            <a:ext cx="7772400" cy="1143000"/>
          </a:xfrm>
        </p:spPr>
        <p:txBody>
          <a:bodyPr/>
          <a:lstStyle/>
          <a:p>
            <a:pPr algn="ctr"/>
            <a:r>
              <a:rPr lang="sv-SE" sz="3200" dirty="0" smtClean="0">
                <a:latin typeface="+mj-lt"/>
              </a:rPr>
              <a:t>Så viker man ihop en arkivbox</a:t>
            </a:r>
          </a:p>
        </p:txBody>
      </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8640" y="2924944"/>
            <a:ext cx="4592065" cy="3415670"/>
          </a:xfrm>
          <a:prstGeom prst="rect">
            <a:avLst/>
          </a:prstGeom>
        </p:spPr>
      </p:pic>
      <p:pic>
        <p:nvPicPr>
          <p:cNvPr id="11271" name="Bildobjekt 7" descr="uppvikt box.JPG"/>
          <p:cNvPicPr>
            <a:picLocks noChangeAspect="1"/>
          </p:cNvPicPr>
          <p:nvPr/>
        </p:nvPicPr>
        <p:blipFill>
          <a:blip r:embed="rId3"/>
          <a:srcRect/>
          <a:stretch>
            <a:fillRect/>
          </a:stretch>
        </p:blipFill>
        <p:spPr bwMode="auto">
          <a:xfrm>
            <a:off x="214312" y="1571625"/>
            <a:ext cx="4861743" cy="36463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413792"/>
            <a:ext cx="7772400" cy="1143000"/>
          </a:xfrm>
        </p:spPr>
        <p:txBody>
          <a:bodyPr/>
          <a:lstStyle/>
          <a:p>
            <a:pPr algn="ctr"/>
            <a:r>
              <a:rPr lang="sv-SE" sz="3200" dirty="0" smtClean="0">
                <a:latin typeface="+mj-lt"/>
              </a:rPr>
              <a:t>Beställa </a:t>
            </a:r>
            <a:r>
              <a:rPr lang="sv-SE" sz="3200" dirty="0" err="1" smtClean="0">
                <a:latin typeface="+mj-lt"/>
              </a:rPr>
              <a:t>aktomslag</a:t>
            </a:r>
            <a:r>
              <a:rPr lang="sv-SE" sz="3200" dirty="0" smtClean="0">
                <a:latin typeface="+mj-lt"/>
              </a:rPr>
              <a:t> och arkivboxar</a:t>
            </a:r>
            <a:endParaRPr lang="sv-SE" sz="3200" dirty="0">
              <a:solidFill>
                <a:srgbClr val="FF0000"/>
              </a:solidFill>
              <a:latin typeface="+mj-lt"/>
            </a:endParaRPr>
          </a:p>
        </p:txBody>
      </p:sp>
      <p:sp>
        <p:nvSpPr>
          <p:cNvPr id="3" name="Platshållare för datum 2"/>
          <p:cNvSpPr>
            <a:spLocks noGrp="1"/>
          </p:cNvSpPr>
          <p:nvPr>
            <p:ph type="dt" sz="half" idx="10"/>
          </p:nvPr>
        </p:nvSpPr>
        <p:spPr/>
        <p:txBody>
          <a:bodyPr/>
          <a:lstStyle/>
          <a:p>
            <a:pPr>
              <a:defRPr/>
            </a:pPr>
            <a:fld id="{93482E79-0FF6-4795-9E48-EDC20BA26B89}" type="datetime1">
              <a:rPr lang="sv-SE" smtClean="0"/>
              <a:t>2019-05-20</a:t>
            </a:fld>
            <a:endParaRPr lang="sv-SE" dirty="0"/>
          </a:p>
        </p:txBody>
      </p:sp>
      <p:sp>
        <p:nvSpPr>
          <p:cNvPr id="7" name="textruta 6"/>
          <p:cNvSpPr txBox="1"/>
          <p:nvPr/>
        </p:nvSpPr>
        <p:spPr>
          <a:xfrm>
            <a:off x="1907704" y="1196752"/>
            <a:ext cx="5832648" cy="646331"/>
          </a:xfrm>
          <a:prstGeom prst="rect">
            <a:avLst/>
          </a:prstGeom>
          <a:noFill/>
        </p:spPr>
        <p:txBody>
          <a:bodyPr wrap="square" rtlCol="0">
            <a:spAutoFit/>
          </a:bodyPr>
          <a:lstStyle/>
          <a:p>
            <a:endParaRPr lang="sv-SE" b="1" dirty="0">
              <a:latin typeface="Arial"/>
              <a:cs typeface="Arial"/>
            </a:endParaRPr>
          </a:p>
          <a:p>
            <a:endParaRPr lang="sv-SE" b="1" dirty="0" smtClean="0">
              <a:latin typeface="Arial"/>
              <a:cs typeface="Arial"/>
            </a:endParaRPr>
          </a:p>
        </p:txBody>
      </p:sp>
      <p:sp>
        <p:nvSpPr>
          <p:cNvPr id="10" name="Underrubrik 2"/>
          <p:cNvSpPr>
            <a:spLocks noGrp="1"/>
          </p:cNvSpPr>
          <p:nvPr>
            <p:ph type="subTitle" idx="1"/>
          </p:nvPr>
        </p:nvSpPr>
        <p:spPr>
          <a:xfrm>
            <a:off x="683543" y="1124744"/>
            <a:ext cx="8062664" cy="5231606"/>
          </a:xfrm>
        </p:spPr>
        <p:txBody>
          <a:bodyPr/>
          <a:lstStyle/>
          <a:p>
            <a:pPr marL="342900" indent="-342900">
              <a:buFont typeface="Arial" panose="020B0604020202020204" pitchFamily="34" charset="0"/>
              <a:buChar char="•"/>
            </a:pPr>
            <a:r>
              <a:rPr lang="sv-SE" sz="1600" dirty="0" smtClean="0">
                <a:latin typeface="Georgia" panose="02040502050405020303" pitchFamily="18" charset="0"/>
                <a:cs typeface="Arial"/>
              </a:rPr>
              <a:t>Beställs </a:t>
            </a:r>
            <a:r>
              <a:rPr lang="sv-SE" sz="1600" dirty="0">
                <a:latin typeface="Georgia" panose="02040502050405020303" pitchFamily="18" charset="0"/>
                <a:cs typeface="Arial"/>
              </a:rPr>
              <a:t>via </a:t>
            </a:r>
            <a:r>
              <a:rPr lang="sv-SE" sz="1600" dirty="0" smtClean="0">
                <a:latin typeface="Georgia" panose="02040502050405020303" pitchFamily="18" charset="0"/>
                <a:cs typeface="Arial"/>
              </a:rPr>
              <a:t>Staples</a:t>
            </a:r>
          </a:p>
          <a:p>
            <a:r>
              <a:rPr lang="sv-SE" sz="1600" dirty="0" smtClean="0">
                <a:latin typeface="Georgia" panose="02040502050405020303" pitchFamily="18" charset="0"/>
                <a:cs typeface="Arial"/>
              </a:rPr>
              <a:t>	OBS</a:t>
            </a:r>
            <a:r>
              <a:rPr lang="sv-SE" sz="1600" dirty="0">
                <a:latin typeface="Georgia" panose="02040502050405020303" pitchFamily="18" charset="0"/>
                <a:cs typeface="Arial"/>
              </a:rPr>
              <a:t>! Arkivboxarna ska heta </a:t>
            </a:r>
            <a:r>
              <a:rPr lang="sv-SE" sz="1600" b="1" dirty="0">
                <a:latin typeface="Georgia" panose="02040502050405020303" pitchFamily="18" charset="0"/>
                <a:cs typeface="Arial"/>
              </a:rPr>
              <a:t>Svensk standard</a:t>
            </a:r>
            <a:r>
              <a:rPr lang="sv-SE" sz="1600" b="1" dirty="0" smtClean="0">
                <a:latin typeface="Georgia" panose="02040502050405020303" pitchFamily="18" charset="0"/>
                <a:cs typeface="Arial"/>
              </a:rPr>
              <a:t>.</a:t>
            </a:r>
          </a:p>
          <a:p>
            <a:endParaRPr lang="sv-SE" sz="1600" b="1" dirty="0">
              <a:latin typeface="Georgia" panose="02040502050405020303" pitchFamily="18" charset="0"/>
              <a:cs typeface="Arial"/>
            </a:endParaRPr>
          </a:p>
          <a:p>
            <a:endParaRPr lang="sv-SE" sz="1600" b="1" dirty="0" smtClean="0">
              <a:latin typeface="Georgia" panose="02040502050405020303" pitchFamily="18" charset="0"/>
              <a:cs typeface="Arial"/>
            </a:endParaRPr>
          </a:p>
          <a:p>
            <a:endParaRPr lang="sv-SE" sz="1600" b="1" dirty="0">
              <a:latin typeface="Georgia" panose="02040502050405020303" pitchFamily="18" charset="0"/>
              <a:cs typeface="Arial"/>
            </a:endParaRPr>
          </a:p>
          <a:p>
            <a:endParaRPr lang="sv-SE" sz="1600" b="1" dirty="0" smtClean="0">
              <a:latin typeface="Georgia" panose="02040502050405020303" pitchFamily="18" charset="0"/>
              <a:cs typeface="Arial"/>
            </a:endParaRPr>
          </a:p>
          <a:p>
            <a:endParaRPr lang="sv-SE" sz="1600" b="1" dirty="0">
              <a:latin typeface="Georgia" panose="02040502050405020303" pitchFamily="18" charset="0"/>
              <a:cs typeface="Arial"/>
            </a:endParaRPr>
          </a:p>
          <a:p>
            <a:endParaRPr lang="sv-SE" sz="1600" b="1" dirty="0" smtClean="0">
              <a:latin typeface="Georgia" panose="02040502050405020303" pitchFamily="18" charset="0"/>
              <a:cs typeface="Arial"/>
            </a:endParaRPr>
          </a:p>
          <a:p>
            <a:endParaRPr lang="sv-SE" sz="1600" b="1" dirty="0" smtClean="0">
              <a:latin typeface="Georgia" panose="02040502050405020303" pitchFamily="18" charset="0"/>
              <a:cs typeface="Arial"/>
            </a:endParaRPr>
          </a:p>
          <a:p>
            <a:endParaRPr lang="sv-SE" sz="1600" b="1" dirty="0" smtClean="0">
              <a:latin typeface="Georgia" panose="02040502050405020303" pitchFamily="18" charset="0"/>
              <a:cs typeface="Arial"/>
            </a:endParaRPr>
          </a:p>
          <a:p>
            <a:endParaRPr lang="sv-SE" sz="1600" b="1" dirty="0">
              <a:latin typeface="Georgia" panose="02040502050405020303" pitchFamily="18" charset="0"/>
              <a:cs typeface="Arial"/>
            </a:endParaRPr>
          </a:p>
          <a:p>
            <a:endParaRPr lang="sv-SE" sz="1600" b="1" dirty="0">
              <a:latin typeface="Georgia" panose="02040502050405020303" pitchFamily="18" charset="0"/>
              <a:cs typeface="Arial"/>
            </a:endParaRPr>
          </a:p>
          <a:p>
            <a:pPr marL="342900" indent="-342900">
              <a:buFont typeface="Arial" panose="020B0604020202020204" pitchFamily="34" charset="0"/>
              <a:buChar char="•"/>
            </a:pPr>
            <a:r>
              <a:rPr lang="sv-SE" sz="1600" dirty="0"/>
              <a:t>Arkivboxar i A4-storlek, bredd 30 mm, finns att köpa hos </a:t>
            </a:r>
            <a:r>
              <a:rPr lang="sv-SE" sz="1600" dirty="0" err="1"/>
              <a:t>Kontorab</a:t>
            </a:r>
            <a:r>
              <a:rPr lang="sv-SE" sz="1600" dirty="0"/>
              <a:t> med artikelnummer 10530.</a:t>
            </a:r>
            <a:endParaRPr lang="sv-SE" sz="1600" b="1" dirty="0" smtClean="0">
              <a:latin typeface="Georgia" panose="02040502050405020303" pitchFamily="18" charset="0"/>
              <a:cs typeface="Arial"/>
            </a:endParaRPr>
          </a:p>
          <a:p>
            <a:pPr marL="342900" indent="-342900">
              <a:buFont typeface="Arial" panose="020B0604020202020204" pitchFamily="34" charset="0"/>
              <a:buChar char="•"/>
            </a:pPr>
            <a:endParaRPr lang="sv-SE" sz="1600" dirty="0" smtClean="0">
              <a:latin typeface="Georgia" panose="02040502050405020303" pitchFamily="18" charset="0"/>
              <a:cs typeface="Arial"/>
            </a:endParaRPr>
          </a:p>
          <a:p>
            <a:pPr marL="342900" indent="-342900">
              <a:buFont typeface="Arial" panose="020B0604020202020204" pitchFamily="34" charset="0"/>
              <a:buChar char="•"/>
            </a:pPr>
            <a:r>
              <a:rPr lang="sv-SE" sz="1600" dirty="0" smtClean="0">
                <a:latin typeface="Georgia" panose="02040502050405020303" pitchFamily="18" charset="0"/>
                <a:cs typeface="Arial"/>
              </a:rPr>
              <a:t>Artikelnummer för 125 </a:t>
            </a:r>
            <a:r>
              <a:rPr lang="sv-SE" sz="1600" dirty="0" err="1" smtClean="0">
                <a:latin typeface="Georgia" panose="02040502050405020303" pitchFamily="18" charset="0"/>
                <a:cs typeface="Arial"/>
              </a:rPr>
              <a:t>st</a:t>
            </a:r>
            <a:r>
              <a:rPr lang="sv-SE" sz="1600" dirty="0" smtClean="0">
                <a:latin typeface="Georgia" panose="02040502050405020303" pitchFamily="18" charset="0"/>
                <a:cs typeface="Arial"/>
              </a:rPr>
              <a:t> </a:t>
            </a:r>
            <a:r>
              <a:rPr lang="sv-SE" sz="1600" dirty="0" err="1" smtClean="0">
                <a:latin typeface="Georgia" panose="02040502050405020303" pitchFamily="18" charset="0"/>
                <a:cs typeface="Arial"/>
              </a:rPr>
              <a:t>aktomslag</a:t>
            </a:r>
            <a:r>
              <a:rPr lang="sv-SE" sz="1600" dirty="0" smtClean="0">
                <a:latin typeface="Georgia" panose="02040502050405020303" pitchFamily="18" charset="0"/>
                <a:cs typeface="Arial"/>
              </a:rPr>
              <a:t> 188984 samt för 500 </a:t>
            </a:r>
            <a:r>
              <a:rPr lang="sv-SE" sz="1600" dirty="0" err="1" smtClean="0">
                <a:latin typeface="Georgia" panose="02040502050405020303" pitchFamily="18" charset="0"/>
                <a:cs typeface="Arial"/>
              </a:rPr>
              <a:t>st</a:t>
            </a:r>
            <a:r>
              <a:rPr lang="sv-SE" sz="1600" dirty="0" smtClean="0">
                <a:latin typeface="Georgia" panose="02040502050405020303" pitchFamily="18" charset="0"/>
                <a:cs typeface="Arial"/>
              </a:rPr>
              <a:t> </a:t>
            </a:r>
            <a:r>
              <a:rPr lang="sv-SE" sz="1600" dirty="0" err="1" smtClean="0">
                <a:latin typeface="Georgia" panose="02040502050405020303" pitchFamily="18" charset="0"/>
                <a:cs typeface="Arial"/>
              </a:rPr>
              <a:t>aktomslag</a:t>
            </a:r>
            <a:r>
              <a:rPr lang="sv-SE" sz="1600" dirty="0" smtClean="0">
                <a:latin typeface="Georgia" panose="02040502050405020303" pitchFamily="18" charset="0"/>
                <a:cs typeface="Arial"/>
              </a:rPr>
              <a:t> </a:t>
            </a:r>
            <a:r>
              <a:rPr lang="sv-SE" sz="1600" dirty="0" smtClean="0"/>
              <a:t>840690 </a:t>
            </a:r>
          </a:p>
          <a:p>
            <a:pPr marL="342900" indent="-342900">
              <a:buFont typeface="Arial" panose="020B0604020202020204" pitchFamily="34" charset="0"/>
              <a:buChar char="•"/>
            </a:pPr>
            <a:endParaRPr lang="sv-SE" sz="1600" dirty="0" smtClean="0"/>
          </a:p>
          <a:p>
            <a:pPr marL="342900" indent="-342900">
              <a:buFont typeface="Arial" panose="020B0604020202020204" pitchFamily="34" charset="0"/>
              <a:buChar char="•"/>
            </a:pPr>
            <a:r>
              <a:rPr lang="sv-SE" sz="1600" dirty="0" smtClean="0">
                <a:latin typeface="Georgia" panose="02040502050405020303" pitchFamily="18" charset="0"/>
                <a:cs typeface="Arial"/>
              </a:rPr>
              <a:t>Mer information på </a:t>
            </a:r>
            <a:r>
              <a:rPr lang="sv-SE" sz="1600" dirty="0" smtClean="0">
                <a:latin typeface="Georgia" panose="02040502050405020303" pitchFamily="18" charset="0"/>
                <a:cs typeface="Arial"/>
                <a:hlinkClick r:id="rId2"/>
              </a:rPr>
              <a:t>www.linkoping.se/stadsarkiv</a:t>
            </a:r>
            <a:endParaRPr lang="sv-SE" sz="1600" dirty="0" smtClean="0">
              <a:latin typeface="Georgia" panose="02040502050405020303" pitchFamily="18" charset="0"/>
              <a:cs typeface="Arial"/>
            </a:endParaRPr>
          </a:p>
        </p:txBody>
      </p:sp>
      <p:pic>
        <p:nvPicPr>
          <p:cNvPr id="9" name="Bildobjekt 8"/>
          <p:cNvPicPr>
            <a:picLocks noChangeAspect="1"/>
          </p:cNvPicPr>
          <p:nvPr/>
        </p:nvPicPr>
        <p:blipFill>
          <a:blip r:embed="rId3"/>
          <a:stretch>
            <a:fillRect/>
          </a:stretch>
        </p:blipFill>
        <p:spPr>
          <a:xfrm>
            <a:off x="1039691" y="1739991"/>
            <a:ext cx="5457973" cy="2841137"/>
          </a:xfrm>
          <a:prstGeom prst="rect">
            <a:avLst/>
          </a:prstGeom>
        </p:spPr>
      </p:pic>
      <p:sp>
        <p:nvSpPr>
          <p:cNvPr id="11" name="Platshållare för sidfot 4"/>
          <p:cNvSpPr>
            <a:spLocks noGrp="1"/>
          </p:cNvSpPr>
          <p:nvPr>
            <p:ph type="ftr" sz="quarter" idx="11"/>
          </p:nvPr>
        </p:nvSpPr>
        <p:spPr>
          <a:xfrm>
            <a:off x="2908300" y="6356350"/>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spTree>
    <p:extLst>
      <p:ext uri="{BB962C8B-B14F-4D97-AF65-F5344CB8AC3E}">
        <p14:creationId xmlns:p14="http://schemas.microsoft.com/office/powerpoint/2010/main" val="29349493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p:cNvPicPr>
            <a:picLocks noChangeAspect="1"/>
          </p:cNvPicPr>
          <p:nvPr/>
        </p:nvPicPr>
        <p:blipFill>
          <a:blip r:embed="rId2"/>
          <a:stretch>
            <a:fillRect/>
          </a:stretch>
        </p:blipFill>
        <p:spPr>
          <a:xfrm>
            <a:off x="2987824" y="1370000"/>
            <a:ext cx="1999846" cy="3031108"/>
          </a:xfrm>
          <a:prstGeom prst="rect">
            <a:avLst/>
          </a:prstGeom>
        </p:spPr>
      </p:pic>
      <p:sp>
        <p:nvSpPr>
          <p:cNvPr id="2" name="Rubrik 1"/>
          <p:cNvSpPr>
            <a:spLocks noGrp="1"/>
          </p:cNvSpPr>
          <p:nvPr>
            <p:ph type="ctrTitle"/>
          </p:nvPr>
        </p:nvSpPr>
        <p:spPr>
          <a:xfrm>
            <a:off x="685800" y="548680"/>
            <a:ext cx="7772400" cy="1143000"/>
          </a:xfrm>
        </p:spPr>
        <p:txBody>
          <a:bodyPr/>
          <a:lstStyle/>
          <a:p>
            <a:pPr algn="ctr"/>
            <a:r>
              <a:rPr lang="sv-SE" sz="3200" dirty="0" smtClean="0">
                <a:latin typeface="+mj-lt"/>
              </a:rPr>
              <a:t>Förstör utgallrade handlingar</a:t>
            </a:r>
            <a:endParaRPr lang="sv-SE" sz="3200" dirty="0">
              <a:latin typeface="+mj-lt"/>
            </a:endParaRPr>
          </a:p>
        </p:txBody>
      </p:sp>
      <p:sp>
        <p:nvSpPr>
          <p:cNvPr id="4" name="Platshållare för datum 3"/>
          <p:cNvSpPr>
            <a:spLocks noGrp="1"/>
          </p:cNvSpPr>
          <p:nvPr>
            <p:ph type="dt" sz="half" idx="10"/>
          </p:nvPr>
        </p:nvSpPr>
        <p:spPr/>
        <p:txBody>
          <a:bodyPr/>
          <a:lstStyle/>
          <a:p>
            <a:pPr>
              <a:defRPr/>
            </a:pPr>
            <a:fld id="{05BCA2BD-BB51-422C-8B39-5F4E0A038414}" type="datetime1">
              <a:rPr lang="sv-SE" smtClean="0"/>
              <a:t>2019-05-20</a:t>
            </a:fld>
            <a:endParaRPr lang="sv-SE" dirty="0"/>
          </a:p>
        </p:txBody>
      </p:sp>
      <p:pic>
        <p:nvPicPr>
          <p:cNvPr id="8" name="Bildobjekt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2636912"/>
            <a:ext cx="3312368" cy="3312368"/>
          </a:xfrm>
          <a:prstGeom prst="rect">
            <a:avLst/>
          </a:prstGeom>
        </p:spPr>
      </p:pic>
      <p:pic>
        <p:nvPicPr>
          <p:cNvPr id="10" name="Bildobjekt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98872" y="2996952"/>
            <a:ext cx="4021600" cy="2952328"/>
          </a:xfrm>
          <a:prstGeom prst="rect">
            <a:avLst/>
          </a:prstGeom>
        </p:spPr>
      </p:pic>
      <p:sp>
        <p:nvSpPr>
          <p:cNvPr id="5" name="Platshållare för sidfot 4"/>
          <p:cNvSpPr>
            <a:spLocks noGrp="1"/>
          </p:cNvSpPr>
          <p:nvPr>
            <p:ph type="ftr" sz="quarter" idx="11"/>
          </p:nvPr>
        </p:nvSpPr>
        <p:spPr>
          <a:xfrm>
            <a:off x="2908300" y="6376243"/>
            <a:ext cx="3613150" cy="365125"/>
          </a:xfrm>
        </p:spPr>
        <p:txBody>
          <a:bodyPr/>
          <a:lstStyle/>
          <a:p>
            <a:pPr>
              <a:defRPr/>
            </a:pPr>
            <a:r>
              <a:rPr lang="sv-SE" dirty="0" smtClean="0"/>
              <a:t>Arkivutbildning enskilda utförare</a:t>
            </a:r>
            <a:endParaRPr lang="sv-SE" dirty="0"/>
          </a:p>
        </p:txBody>
      </p:sp>
    </p:spTree>
    <p:extLst>
      <p:ext uri="{BB962C8B-B14F-4D97-AF65-F5344CB8AC3E}">
        <p14:creationId xmlns:p14="http://schemas.microsoft.com/office/powerpoint/2010/main" val="5731834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548680"/>
            <a:ext cx="7772400" cy="1143000"/>
          </a:xfrm>
        </p:spPr>
        <p:txBody>
          <a:bodyPr/>
          <a:lstStyle/>
          <a:p>
            <a:pPr algn="ctr"/>
            <a:r>
              <a:rPr lang="sv-SE" sz="3200" dirty="0" smtClean="0">
                <a:latin typeface="+mj-lt"/>
              </a:rPr>
              <a:t>Nu lite praktiska övningar</a:t>
            </a:r>
            <a:endParaRPr lang="sv-SE" sz="3200" dirty="0">
              <a:latin typeface="+mj-lt"/>
            </a:endParaRPr>
          </a:p>
        </p:txBody>
      </p:sp>
      <p:sp>
        <p:nvSpPr>
          <p:cNvPr id="3" name="Underrubrik 2"/>
          <p:cNvSpPr>
            <a:spLocks noGrp="1"/>
          </p:cNvSpPr>
          <p:nvPr>
            <p:ph type="subTitle" idx="1"/>
          </p:nvPr>
        </p:nvSpPr>
        <p:spPr/>
        <p:txBody>
          <a:bodyPr/>
          <a:lstStyle/>
          <a:p>
            <a:endParaRPr lang="sv-SE" dirty="0"/>
          </a:p>
        </p:txBody>
      </p:sp>
      <p:sp>
        <p:nvSpPr>
          <p:cNvPr id="4" name="Platshållare för datum 3"/>
          <p:cNvSpPr>
            <a:spLocks noGrp="1"/>
          </p:cNvSpPr>
          <p:nvPr>
            <p:ph type="dt" sz="half" idx="10"/>
          </p:nvPr>
        </p:nvSpPr>
        <p:spPr/>
        <p:txBody>
          <a:bodyPr/>
          <a:lstStyle/>
          <a:p>
            <a:pPr>
              <a:defRPr/>
            </a:pPr>
            <a:fld id="{46442567-299B-47D3-A380-C3FDC1FC1B56}"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4140" y="2022810"/>
            <a:ext cx="4695720" cy="3522577"/>
          </a:xfrm>
          <a:prstGeom prst="rect">
            <a:avLst/>
          </a:prstGeom>
        </p:spPr>
      </p:pic>
    </p:spTree>
    <p:extLst>
      <p:ext uri="{BB962C8B-B14F-4D97-AF65-F5344CB8AC3E}">
        <p14:creationId xmlns:p14="http://schemas.microsoft.com/office/powerpoint/2010/main" val="22557511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7"/>
          <p:cNvSpPr txBox="1">
            <a:spLocks/>
          </p:cNvSpPr>
          <p:nvPr/>
        </p:nvSpPr>
        <p:spPr>
          <a:xfrm>
            <a:off x="696950" y="1731768"/>
            <a:ext cx="3960440" cy="3600400"/>
          </a:xfrm>
          <a:prstGeom prst="rect">
            <a:avLst/>
          </a:prstGeom>
        </p:spPr>
        <p:txBody>
          <a:bodyPr lIns="0" tIns="0" rIns="0" bIns="0"/>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t>Tillsynsarbete – verka för god arkivvård</a:t>
            </a:r>
          </a:p>
          <a:p>
            <a:pPr marL="0" marR="0" lvl="0" indent="0" algn="l" defTabSz="457200" rtl="0" eaLnBrk="1" fontAlgn="base" latinLnBrk="0" hangingPunct="1">
              <a:lnSpc>
                <a:spcPct val="100000"/>
              </a:lnSpc>
              <a:spcBef>
                <a:spcPct val="0"/>
              </a:spcBef>
              <a:spcAft>
                <a:spcPct val="0"/>
              </a:spcAft>
              <a:buClrTx/>
              <a:buSzTx/>
              <a:buFontTx/>
              <a:buNone/>
              <a:tabLst/>
              <a:defRPr/>
            </a:pPr>
            <a:endParaRPr lang="sv-SE" sz="2400" dirty="0" smtClean="0">
              <a:latin typeface="Arial"/>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t>Ta emot arkiv</a:t>
            </a:r>
          </a:p>
          <a:p>
            <a:pPr marL="0" marR="0" lvl="0" indent="0" algn="l" defTabSz="457200" rtl="0" eaLnBrk="1" fontAlgn="base" latinLnBrk="0" hangingPunct="1">
              <a:lnSpc>
                <a:spcPct val="100000"/>
              </a:lnSpc>
              <a:spcBef>
                <a:spcPct val="0"/>
              </a:spcBef>
              <a:spcAft>
                <a:spcPct val="0"/>
              </a:spcAft>
              <a:buClrTx/>
              <a:buSzTx/>
              <a:buFontTx/>
              <a:buNone/>
              <a:tabLst/>
              <a:defRPr/>
            </a:pPr>
            <a:endParaRPr lang="sv-SE" sz="2400" dirty="0" smtClean="0">
              <a:latin typeface="Arial"/>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t>Vårda och förvara arkiv</a:t>
            </a:r>
          </a:p>
          <a:p>
            <a:pPr marL="0" marR="0" lvl="0" indent="0" algn="l" defTabSz="457200" rtl="0" eaLnBrk="1" fontAlgn="base" latinLnBrk="0" hangingPunct="1">
              <a:lnSpc>
                <a:spcPct val="100000"/>
              </a:lnSpc>
              <a:spcBef>
                <a:spcPct val="0"/>
              </a:spcBef>
              <a:spcAft>
                <a:spcPct val="0"/>
              </a:spcAft>
              <a:buClrTx/>
              <a:buSzTx/>
              <a:buFontTx/>
              <a:buNone/>
              <a:tabLst/>
              <a:defRPr/>
            </a:pPr>
            <a:endParaRPr lang="sv-SE" sz="2400" dirty="0" smtClean="0">
              <a:latin typeface="Arial"/>
              <a:cs typeface="Arial"/>
            </a:endParaRPr>
          </a:p>
          <a:p>
            <a:pPr marL="0" marR="0" lvl="0" indent="0" algn="l" defTabSz="457200" rtl="0" eaLnBrk="1" fontAlgn="base" latinLnBrk="0" hangingPunct="1">
              <a:lnSpc>
                <a:spcPct val="100000"/>
              </a:lnSpc>
              <a:spcBef>
                <a:spcPct val="0"/>
              </a:spcBef>
              <a:spcAft>
                <a:spcPct val="0"/>
              </a:spcAft>
              <a:buClrTx/>
              <a:buSzTx/>
              <a:buFontTx/>
              <a:buNone/>
              <a:tabLst/>
              <a:defRPr/>
            </a:pPr>
            <a: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t>Svara på förfrågningar</a:t>
            </a:r>
            <a:b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br>
            <a: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t/>
            </a:r>
            <a:br>
              <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rPr>
            </a:br>
            <a:endParaRPr kumimoji="0" lang="sv-SE" sz="2400" b="0" i="0" u="none" strike="noStrike" kern="1200" cap="none" spc="0" normalizeH="0" baseline="0" noProof="0" dirty="0" smtClean="0">
              <a:ln>
                <a:noFill/>
              </a:ln>
              <a:solidFill>
                <a:schemeClr val="tx1"/>
              </a:solidFill>
              <a:effectLst/>
              <a:uLnTx/>
              <a:uFillTx/>
              <a:latin typeface="Arial"/>
              <a:ea typeface="ＭＳ Ｐゴシック" charset="0"/>
              <a:cs typeface="Arial"/>
            </a:endParaRPr>
          </a:p>
        </p:txBody>
      </p:sp>
      <p:sp>
        <p:nvSpPr>
          <p:cNvPr id="6" name="Rubrik 5"/>
          <p:cNvSpPr>
            <a:spLocks noGrp="1"/>
          </p:cNvSpPr>
          <p:nvPr>
            <p:ph type="title"/>
          </p:nvPr>
        </p:nvSpPr>
        <p:spPr>
          <a:xfrm>
            <a:off x="696950" y="332656"/>
            <a:ext cx="7704000" cy="1143000"/>
          </a:xfrm>
        </p:spPr>
        <p:txBody>
          <a:bodyPr/>
          <a:lstStyle/>
          <a:p>
            <a:pPr algn="ctr"/>
            <a:r>
              <a:rPr lang="sv-SE" dirty="0"/>
              <a:t>Stadsarkivets </a:t>
            </a:r>
            <a:r>
              <a:rPr lang="sv-SE" dirty="0" smtClean="0"/>
              <a:t>uppgifter</a:t>
            </a:r>
            <a:r>
              <a:rPr lang="sv-SE" dirty="0"/>
              <a:t/>
            </a:r>
            <a:br>
              <a:rPr lang="sv-SE" dirty="0"/>
            </a:br>
            <a:endParaRPr lang="sv-SE" dirty="0"/>
          </a:p>
        </p:txBody>
      </p:sp>
      <p:sp>
        <p:nvSpPr>
          <p:cNvPr id="5" name="Platshållare för datum 3"/>
          <p:cNvSpPr>
            <a:spLocks noGrp="1"/>
          </p:cNvSpPr>
          <p:nvPr>
            <p:ph type="dt" sz="quarter" idx="10"/>
          </p:nvPr>
        </p:nvSpPr>
        <p:spPr>
          <a:xfrm>
            <a:off x="1779588" y="6356350"/>
            <a:ext cx="1128712" cy="365125"/>
          </a:xfrm>
          <a:noFill/>
        </p:spPr>
        <p:txBody>
          <a:bodyPr/>
          <a:lstStyle/>
          <a:p>
            <a:fld id="{EADDCA1B-11E0-4D9D-BE28-19032858429E}" type="datetime1">
              <a:rPr lang="sv-SE" smtClean="0">
                <a:latin typeface="Arial" pitchFamily="34" charset="0"/>
              </a:rPr>
              <a:t>2019-05-20</a:t>
            </a:fld>
            <a:endParaRPr lang="sv-SE" dirty="0" smtClean="0">
              <a:latin typeface="Arial" pitchFamily="34" charset="0"/>
            </a:endParaRPr>
          </a:p>
        </p:txBody>
      </p:sp>
      <p:sp>
        <p:nvSpPr>
          <p:cNvPr id="7" name="Platshållare för sidfot 4"/>
          <p:cNvSpPr>
            <a:spLocks noGrp="1"/>
          </p:cNvSpPr>
          <p:nvPr>
            <p:ph type="ftr" sz="quarter" idx="11"/>
          </p:nvPr>
        </p:nvSpPr>
        <p:spPr>
          <a:xfrm>
            <a:off x="2908300" y="6356350"/>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pic>
        <p:nvPicPr>
          <p:cNvPr id="2" name="Bildobjekt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731768"/>
            <a:ext cx="3899647" cy="2923527"/>
          </a:xfrm>
          <a:prstGeom prst="rect">
            <a:avLst/>
          </a:prstGeom>
        </p:spPr>
      </p:pic>
    </p:spTree>
    <p:extLst>
      <p:ext uri="{BB962C8B-B14F-4D97-AF65-F5344CB8AC3E}">
        <p14:creationId xmlns:p14="http://schemas.microsoft.com/office/powerpoint/2010/main" val="429413654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ubrik 1"/>
          <p:cNvSpPr>
            <a:spLocks noGrp="1"/>
          </p:cNvSpPr>
          <p:nvPr>
            <p:ph type="ctrTitle"/>
          </p:nvPr>
        </p:nvSpPr>
        <p:spPr>
          <a:xfrm>
            <a:off x="685800" y="332656"/>
            <a:ext cx="7772400" cy="792088"/>
          </a:xfrm>
        </p:spPr>
        <p:txBody>
          <a:bodyPr/>
          <a:lstStyle/>
          <a:p>
            <a:pPr algn="ctr"/>
            <a:r>
              <a:rPr lang="sv-SE" sz="3200" dirty="0" smtClean="0">
                <a:latin typeface="+mj-lt"/>
              </a:rPr>
              <a:t>Leveransreversal</a:t>
            </a:r>
          </a:p>
        </p:txBody>
      </p:sp>
      <p:sp>
        <p:nvSpPr>
          <p:cNvPr id="26627" name="Underrubrik 2"/>
          <p:cNvSpPr>
            <a:spLocks noGrp="1"/>
          </p:cNvSpPr>
          <p:nvPr>
            <p:ph type="subTitle" idx="1"/>
          </p:nvPr>
        </p:nvSpPr>
        <p:spPr>
          <a:xfrm>
            <a:off x="755576" y="1412776"/>
            <a:ext cx="6624736" cy="4643438"/>
          </a:xfrm>
        </p:spPr>
        <p:txBody>
          <a:bodyPr/>
          <a:lstStyle/>
          <a:p>
            <a:pPr>
              <a:buFont typeface="Arial" pitchFamily="34" charset="0"/>
              <a:buChar char="•"/>
            </a:pPr>
            <a:r>
              <a:rPr lang="sv-SE" dirty="0" smtClean="0">
                <a:latin typeface="Arial" pitchFamily="34" charset="0"/>
                <a:ea typeface="ＭＳ Ｐゴシック" pitchFamily="34" charset="-128"/>
                <a:cs typeface="Arial" pitchFamily="34" charset="0"/>
              </a:rPr>
              <a:t> Reversal är en kvittens på överlämnat material</a:t>
            </a:r>
          </a:p>
          <a:p>
            <a:pPr>
              <a:buFont typeface="Arial" pitchFamily="34" charset="0"/>
              <a:buChar char="•"/>
            </a:pPr>
            <a:r>
              <a:rPr lang="sv-SE" dirty="0" smtClean="0">
                <a:latin typeface="Arial" pitchFamily="34" charset="0"/>
              </a:rPr>
              <a:t> Börja fyll i bilagor och huvudblankett sist</a:t>
            </a:r>
          </a:p>
          <a:p>
            <a:pPr>
              <a:buFont typeface="Arial" pitchFamily="34" charset="0"/>
              <a:buChar char="•"/>
            </a:pPr>
            <a:r>
              <a:rPr lang="sv-SE" dirty="0" smtClean="0">
                <a:latin typeface="Arial" pitchFamily="34" charset="0"/>
              </a:rPr>
              <a:t> En bilaga per verksamhetsområde som lämnas in</a:t>
            </a:r>
          </a:p>
          <a:p>
            <a:pPr>
              <a:buFont typeface="Arial" pitchFamily="34" charset="0"/>
              <a:buChar char="•"/>
            </a:pPr>
            <a:r>
              <a:rPr lang="sv-SE" dirty="0" smtClean="0">
                <a:latin typeface="Arial" pitchFamily="34" charset="0"/>
              </a:rPr>
              <a:t> Huvudblanketten är en sammanfattning av bilagorna</a:t>
            </a:r>
          </a:p>
          <a:p>
            <a:r>
              <a:rPr lang="sv-SE" dirty="0" smtClean="0">
                <a:latin typeface="Arial" pitchFamily="34" charset="0"/>
              </a:rPr>
              <a:t> </a:t>
            </a:r>
            <a:r>
              <a:rPr lang="sv-SE" dirty="0">
                <a:latin typeface="Arial" pitchFamily="34" charset="0"/>
              </a:rPr>
              <a:t> </a:t>
            </a:r>
            <a:r>
              <a:rPr lang="sv-SE" dirty="0" smtClean="0">
                <a:latin typeface="Arial" pitchFamily="34" charset="0"/>
              </a:rPr>
              <a:t>dvs. fler bilaga 1 kan sammanfattas på en</a:t>
            </a:r>
            <a:br>
              <a:rPr lang="sv-SE" dirty="0" smtClean="0">
                <a:latin typeface="Arial" pitchFamily="34" charset="0"/>
              </a:rPr>
            </a:br>
            <a:r>
              <a:rPr lang="sv-SE" dirty="0" smtClean="0">
                <a:latin typeface="Arial" pitchFamily="34" charset="0"/>
              </a:rPr>
              <a:t>  huvudblankett</a:t>
            </a:r>
          </a:p>
          <a:p>
            <a:pPr>
              <a:buFont typeface="Arial" pitchFamily="34" charset="0"/>
              <a:buChar char="•"/>
            </a:pPr>
            <a:r>
              <a:rPr lang="sv-SE" dirty="0" smtClean="0">
                <a:latin typeface="Arial" pitchFamily="34" charset="0"/>
              </a:rPr>
              <a:t> Fyll i ort och namnförtydligande, men </a:t>
            </a:r>
            <a:r>
              <a:rPr lang="sv-SE" u="sng" dirty="0" smtClean="0">
                <a:latin typeface="Arial" pitchFamily="34" charset="0"/>
              </a:rPr>
              <a:t>ej</a:t>
            </a:r>
            <a:r>
              <a:rPr lang="sv-SE" dirty="0" smtClean="0">
                <a:latin typeface="Arial" pitchFamily="34" charset="0"/>
              </a:rPr>
              <a:t> datum </a:t>
            </a:r>
          </a:p>
          <a:p>
            <a:pPr>
              <a:buFont typeface="Arial" pitchFamily="34" charset="0"/>
              <a:buChar char="•"/>
            </a:pPr>
            <a:r>
              <a:rPr lang="sv-SE" dirty="0" smtClean="0">
                <a:latin typeface="Arial" pitchFamily="34" charset="0"/>
              </a:rPr>
              <a:t> Skrivs ut i två exemplar på Svenskt Arkiv</a:t>
            </a:r>
          </a:p>
          <a:p>
            <a:pPr>
              <a:buFont typeface="Arial" pitchFamily="34" charset="0"/>
              <a:buChar char="•"/>
            </a:pPr>
            <a:r>
              <a:rPr lang="sv-SE" dirty="0" smtClean="0">
                <a:latin typeface="Arial" pitchFamily="34" charset="0"/>
              </a:rPr>
              <a:t> Medtages vid leverans</a:t>
            </a:r>
          </a:p>
          <a:p>
            <a:endParaRPr lang="sv-SE" dirty="0" smtClean="0">
              <a:latin typeface="Arial" pitchFamily="34" charset="0"/>
            </a:endParaRPr>
          </a:p>
        </p:txBody>
      </p:sp>
      <p:sp>
        <p:nvSpPr>
          <p:cNvPr id="26628" name="Platshållare för datum 3"/>
          <p:cNvSpPr>
            <a:spLocks noGrp="1"/>
          </p:cNvSpPr>
          <p:nvPr>
            <p:ph type="dt" sz="quarter" idx="10"/>
          </p:nvPr>
        </p:nvSpPr>
        <p:spPr>
          <a:noFill/>
        </p:spPr>
        <p:txBody>
          <a:bodyPr/>
          <a:lstStyle/>
          <a:p>
            <a:fld id="{A140BC45-1ACD-4D75-97FA-1E0A9DAD2235}" type="datetime1">
              <a:rPr lang="sv-SE" smtClean="0">
                <a:latin typeface="Arial" pitchFamily="34" charset="0"/>
              </a:rPr>
              <a:t>2019-05-20</a:t>
            </a:fld>
            <a:endParaRPr lang="sv-SE" dirty="0" smtClean="0">
              <a:latin typeface="Arial" pitchFamily="34" charset="0"/>
            </a:endParaRPr>
          </a:p>
        </p:txBody>
      </p:sp>
      <p:sp>
        <p:nvSpPr>
          <p:cNvPr id="26629" name="Platshållare för sidfot 4"/>
          <p:cNvSpPr>
            <a:spLocks noGrp="1"/>
          </p:cNvSpPr>
          <p:nvPr>
            <p:ph type="ftr" sz="quarter" idx="11"/>
          </p:nvPr>
        </p:nvSpPr>
        <p:spPr>
          <a:noFill/>
        </p:spPr>
        <p:txBody>
          <a:bodyPr/>
          <a:lstStyle/>
          <a:p>
            <a:r>
              <a:rPr lang="sv-SE" smtClean="0">
                <a:latin typeface="Arial" pitchFamily="34" charset="0"/>
              </a:rPr>
              <a:t>Arkivutbildning enskilda utförare</a:t>
            </a:r>
            <a:endParaRPr lang="sv-SE" dirty="0" smtClean="0">
              <a:latin typeface="Arial" pitchFamily="34" charset="0"/>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Platshållare för datum 3"/>
          <p:cNvSpPr>
            <a:spLocks noGrp="1"/>
          </p:cNvSpPr>
          <p:nvPr>
            <p:ph type="dt" sz="quarter" idx="10"/>
          </p:nvPr>
        </p:nvSpPr>
        <p:spPr>
          <a:noFill/>
        </p:spPr>
        <p:txBody>
          <a:bodyPr/>
          <a:lstStyle/>
          <a:p>
            <a:fld id="{8A5B0080-FB12-4133-8DC3-AA524BE83C11}" type="datetime1">
              <a:rPr lang="sv-SE" smtClean="0">
                <a:latin typeface="Arial" pitchFamily="34" charset="0"/>
              </a:rPr>
              <a:t>2019-05-20</a:t>
            </a:fld>
            <a:endParaRPr lang="sv-SE" smtClean="0">
              <a:latin typeface="Arial" pitchFamily="34" charset="0"/>
            </a:endParaRPr>
          </a:p>
        </p:txBody>
      </p:sp>
      <p:sp>
        <p:nvSpPr>
          <p:cNvPr id="28676" name="Platshållare för sidfot 4"/>
          <p:cNvSpPr>
            <a:spLocks noGrp="1"/>
          </p:cNvSpPr>
          <p:nvPr>
            <p:ph type="ftr" sz="quarter" idx="11"/>
          </p:nvPr>
        </p:nvSpPr>
        <p:spPr>
          <a:xfrm>
            <a:off x="2908300" y="6356350"/>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sp>
        <p:nvSpPr>
          <p:cNvPr id="8" name="Rektangel 7"/>
          <p:cNvSpPr/>
          <p:nvPr/>
        </p:nvSpPr>
        <p:spPr>
          <a:xfrm>
            <a:off x="861802" y="1565240"/>
            <a:ext cx="7454614" cy="646331"/>
          </a:xfrm>
          <a:prstGeom prst="rect">
            <a:avLst/>
          </a:prstGeom>
        </p:spPr>
        <p:txBody>
          <a:bodyPr wrap="square">
            <a:spAutoFit/>
          </a:bodyPr>
          <a:lstStyle/>
          <a:p>
            <a:endParaRPr lang="sv-SE" dirty="0" smtClean="0"/>
          </a:p>
          <a:p>
            <a:r>
              <a:rPr lang="sv-SE" dirty="0" smtClean="0">
                <a:hlinkClick r:id="rId3"/>
              </a:rPr>
              <a:t>www.linkoping.se/utforarwebben/arkiv/leverans-av-arkivhandlingar/</a:t>
            </a:r>
            <a:endParaRPr lang="sv-SE" dirty="0" smtClean="0"/>
          </a:p>
        </p:txBody>
      </p:sp>
      <p:sp>
        <p:nvSpPr>
          <p:cNvPr id="11" name="Rektangel 10"/>
          <p:cNvSpPr/>
          <p:nvPr/>
        </p:nvSpPr>
        <p:spPr>
          <a:xfrm>
            <a:off x="1520788" y="620688"/>
            <a:ext cx="5598368" cy="861774"/>
          </a:xfrm>
          <a:prstGeom prst="rect">
            <a:avLst/>
          </a:prstGeom>
        </p:spPr>
        <p:txBody>
          <a:bodyPr wrap="square">
            <a:spAutoFit/>
          </a:bodyPr>
          <a:lstStyle/>
          <a:p>
            <a:pPr algn="ctr"/>
            <a:r>
              <a:rPr lang="sv-SE" sz="3200" dirty="0" smtClean="0">
                <a:latin typeface="+mj-lt"/>
              </a:rPr>
              <a:t>Länkar till </a:t>
            </a:r>
            <a:r>
              <a:rPr lang="sv-SE" sz="3200" dirty="0" err="1" smtClean="0">
                <a:latin typeface="+mj-lt"/>
              </a:rPr>
              <a:t>reversaler</a:t>
            </a:r>
            <a:endParaRPr lang="sv-SE" sz="3200" dirty="0">
              <a:latin typeface="+mj-lt"/>
            </a:endParaRPr>
          </a:p>
          <a:p>
            <a:endParaRPr lang="sv-SE" dirty="0"/>
          </a:p>
        </p:txBody>
      </p:sp>
      <p:pic>
        <p:nvPicPr>
          <p:cNvPr id="3" name="Bildobjekt 2"/>
          <p:cNvPicPr>
            <a:picLocks noChangeAspect="1"/>
          </p:cNvPicPr>
          <p:nvPr/>
        </p:nvPicPr>
        <p:blipFill rotWithShape="1">
          <a:blip r:embed="rId4"/>
          <a:srcRect l="25982" t="10801" r="26769" b="19200"/>
          <a:stretch/>
        </p:blipFill>
        <p:spPr>
          <a:xfrm>
            <a:off x="4067944" y="2443402"/>
            <a:ext cx="4466282" cy="3721902"/>
          </a:xfrm>
          <a:prstGeom prst="rect">
            <a:avLst/>
          </a:prstGeo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p:txBody>
          <a:bodyPr/>
          <a:lstStyle/>
          <a:p>
            <a:endParaRPr lang="sv-SE"/>
          </a:p>
        </p:txBody>
      </p:sp>
      <p:sp>
        <p:nvSpPr>
          <p:cNvPr id="4" name="Platshållare för datum 3"/>
          <p:cNvSpPr>
            <a:spLocks noGrp="1"/>
          </p:cNvSpPr>
          <p:nvPr>
            <p:ph type="dt" sz="half" idx="10"/>
          </p:nvPr>
        </p:nvSpPr>
        <p:spPr/>
        <p:txBody>
          <a:bodyPr/>
          <a:lstStyle/>
          <a:p>
            <a:pPr>
              <a:defRPr/>
            </a:pPr>
            <a:fld id="{C58E94A6-7250-4342-9DDD-2D2AC01D9A13}"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sp>
        <p:nvSpPr>
          <p:cNvPr id="9" name="Rubrik 1"/>
          <p:cNvSpPr txBox="1">
            <a:spLocks/>
          </p:cNvSpPr>
          <p:nvPr/>
        </p:nvSpPr>
        <p:spPr>
          <a:xfrm>
            <a:off x="654122" y="168945"/>
            <a:ext cx="7772400" cy="1143000"/>
          </a:xfrm>
          <a:prstGeom prst="rect">
            <a:avLst/>
          </a:prstGeom>
        </p:spPr>
        <p:txBody>
          <a:bodyPr anchor="t"/>
          <a:lstStyle>
            <a:lvl1pPr algn="l" defTabSz="457200" rtl="0" fontAlgn="base">
              <a:spcBef>
                <a:spcPct val="0"/>
              </a:spcBef>
              <a:spcAft>
                <a:spcPct val="0"/>
              </a:spcAft>
              <a:defRPr sz="4400" kern="1200">
                <a:solidFill>
                  <a:schemeClr val="tx1"/>
                </a:solidFill>
                <a:latin typeface="Georgia"/>
                <a:ea typeface="ＭＳ Ｐゴシック" charset="0"/>
                <a:cs typeface="Georgia"/>
              </a:defRPr>
            </a:lvl1pPr>
            <a:lvl2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2pPr>
            <a:lvl3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3pPr>
            <a:lvl4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4pPr>
            <a:lvl5pPr algn="ctr" defTabSz="457200" rtl="0" fontAlgn="base">
              <a:spcBef>
                <a:spcPct val="0"/>
              </a:spcBef>
              <a:spcAft>
                <a:spcPct val="0"/>
              </a:spcAft>
              <a:defRPr sz="4400">
                <a:solidFill>
                  <a:schemeClr val="tx1"/>
                </a:solidFill>
                <a:latin typeface="Georgia" charset="0"/>
                <a:ea typeface="ＭＳ Ｐゴシック" charset="0"/>
                <a:cs typeface="Georgia" pitchFamily="18" charset="0"/>
              </a:defRPr>
            </a:lvl5pPr>
            <a:lvl6pPr marL="457200" algn="ctr" defTabSz="457200" rtl="0" eaLnBrk="1" fontAlgn="base" hangingPunct="1">
              <a:spcBef>
                <a:spcPct val="0"/>
              </a:spcBef>
              <a:spcAft>
                <a:spcPct val="0"/>
              </a:spcAft>
              <a:defRPr sz="4400">
                <a:solidFill>
                  <a:schemeClr val="tx1"/>
                </a:solidFill>
                <a:latin typeface="Georgia" charset="0"/>
                <a:ea typeface="ＭＳ Ｐゴシック" charset="0"/>
              </a:defRPr>
            </a:lvl6pPr>
            <a:lvl7pPr marL="914400" algn="ctr" defTabSz="457200" rtl="0" eaLnBrk="1" fontAlgn="base" hangingPunct="1">
              <a:spcBef>
                <a:spcPct val="0"/>
              </a:spcBef>
              <a:spcAft>
                <a:spcPct val="0"/>
              </a:spcAft>
              <a:defRPr sz="4400">
                <a:solidFill>
                  <a:schemeClr val="tx1"/>
                </a:solidFill>
                <a:latin typeface="Georgia" charset="0"/>
                <a:ea typeface="ＭＳ Ｐゴシック" charset="0"/>
              </a:defRPr>
            </a:lvl7pPr>
            <a:lvl8pPr marL="1371600" algn="ctr" defTabSz="457200" rtl="0" eaLnBrk="1" fontAlgn="base" hangingPunct="1">
              <a:spcBef>
                <a:spcPct val="0"/>
              </a:spcBef>
              <a:spcAft>
                <a:spcPct val="0"/>
              </a:spcAft>
              <a:defRPr sz="4400">
                <a:solidFill>
                  <a:schemeClr val="tx1"/>
                </a:solidFill>
                <a:latin typeface="Georgia" charset="0"/>
                <a:ea typeface="ＭＳ Ｐゴシック" charset="0"/>
              </a:defRPr>
            </a:lvl8pPr>
            <a:lvl9pPr marL="1828800" algn="ctr" defTabSz="457200" rtl="0" eaLnBrk="1" fontAlgn="base" hangingPunct="1">
              <a:spcBef>
                <a:spcPct val="0"/>
              </a:spcBef>
              <a:spcAft>
                <a:spcPct val="0"/>
              </a:spcAft>
              <a:defRPr sz="4400">
                <a:solidFill>
                  <a:schemeClr val="tx1"/>
                </a:solidFill>
                <a:latin typeface="Georgia" charset="0"/>
                <a:ea typeface="ＭＳ Ｐゴシック" charset="0"/>
              </a:defRPr>
            </a:lvl9pPr>
          </a:lstStyle>
          <a:p>
            <a:pPr algn="ctr"/>
            <a:r>
              <a:rPr lang="sv-SE" sz="3200" dirty="0" smtClean="0">
                <a:latin typeface="+mj-lt"/>
              </a:rPr>
              <a:t>Exempel på bilaga 2</a:t>
            </a:r>
            <a:endParaRPr lang="sv-SE" sz="3200" dirty="0">
              <a:latin typeface="+mj-lt"/>
            </a:endParaRPr>
          </a:p>
        </p:txBody>
      </p:sp>
      <p:pic>
        <p:nvPicPr>
          <p:cNvPr id="6" name="Bildobjekt 5"/>
          <p:cNvPicPr>
            <a:picLocks noChangeAspect="1"/>
          </p:cNvPicPr>
          <p:nvPr/>
        </p:nvPicPr>
        <p:blipFill>
          <a:blip r:embed="rId3"/>
          <a:stretch>
            <a:fillRect/>
          </a:stretch>
        </p:blipFill>
        <p:spPr>
          <a:xfrm>
            <a:off x="485615" y="920410"/>
            <a:ext cx="8334857" cy="5532926"/>
          </a:xfrm>
          <a:prstGeom prst="rect">
            <a:avLst/>
          </a:prstGeom>
        </p:spPr>
      </p:pic>
    </p:spTree>
    <p:extLst>
      <p:ext uri="{BB962C8B-B14F-4D97-AF65-F5344CB8AC3E}">
        <p14:creationId xmlns:p14="http://schemas.microsoft.com/office/powerpoint/2010/main" val="19242808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ctrTitle"/>
          </p:nvPr>
        </p:nvSpPr>
        <p:spPr>
          <a:xfrm>
            <a:off x="467544" y="116632"/>
            <a:ext cx="7772400" cy="1143000"/>
          </a:xfrm>
        </p:spPr>
        <p:txBody>
          <a:bodyPr/>
          <a:lstStyle/>
          <a:p>
            <a:pPr algn="ctr"/>
            <a:r>
              <a:rPr lang="sv-SE" sz="3200" dirty="0" smtClean="0">
                <a:latin typeface="+mj-lt"/>
              </a:rPr>
              <a:t>Huvudblankett</a:t>
            </a:r>
          </a:p>
        </p:txBody>
      </p:sp>
      <p:sp>
        <p:nvSpPr>
          <p:cNvPr id="27651" name="Platshållare för datum 3"/>
          <p:cNvSpPr>
            <a:spLocks noGrp="1"/>
          </p:cNvSpPr>
          <p:nvPr>
            <p:ph type="dt" sz="quarter" idx="10"/>
          </p:nvPr>
        </p:nvSpPr>
        <p:spPr>
          <a:noFill/>
        </p:spPr>
        <p:txBody>
          <a:bodyPr/>
          <a:lstStyle/>
          <a:p>
            <a:fld id="{0282B6DF-991D-42A5-8C08-FCD2D6575B16}" type="datetime1">
              <a:rPr lang="sv-SE" smtClean="0">
                <a:latin typeface="Arial" pitchFamily="34" charset="0"/>
              </a:rPr>
              <a:t>2019-05-20</a:t>
            </a:fld>
            <a:endParaRPr lang="sv-SE" smtClean="0">
              <a:latin typeface="Arial" pitchFamily="34" charset="0"/>
            </a:endParaRPr>
          </a:p>
        </p:txBody>
      </p:sp>
      <p:sp>
        <p:nvSpPr>
          <p:cNvPr id="27652" name="Platshållare för sidfot 4"/>
          <p:cNvSpPr>
            <a:spLocks noGrp="1"/>
          </p:cNvSpPr>
          <p:nvPr>
            <p:ph type="ftr" sz="quarter" idx="11"/>
          </p:nvPr>
        </p:nvSpPr>
        <p:spPr>
          <a:xfrm>
            <a:off x="2908300" y="6356598"/>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pic>
        <p:nvPicPr>
          <p:cNvPr id="2" name="Bildobjekt 1"/>
          <p:cNvPicPr>
            <a:picLocks noChangeAspect="1"/>
          </p:cNvPicPr>
          <p:nvPr/>
        </p:nvPicPr>
        <p:blipFill>
          <a:blip r:embed="rId3"/>
          <a:stretch>
            <a:fillRect/>
          </a:stretch>
        </p:blipFill>
        <p:spPr>
          <a:xfrm>
            <a:off x="2333576" y="764704"/>
            <a:ext cx="3966616" cy="5616624"/>
          </a:xfrm>
          <a:prstGeom prst="rect">
            <a:avLst/>
          </a:prstGeo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548680"/>
            <a:ext cx="7772400" cy="1143000"/>
          </a:xfrm>
        </p:spPr>
        <p:txBody>
          <a:bodyPr/>
          <a:lstStyle/>
          <a:p>
            <a:pPr algn="ctr"/>
            <a:r>
              <a:rPr lang="sv-SE" sz="3200" dirty="0" smtClean="0">
                <a:latin typeface="+mj-lt"/>
              </a:rPr>
              <a:t>Övning att fylla i </a:t>
            </a:r>
            <a:r>
              <a:rPr lang="sv-SE" sz="3200" dirty="0" err="1" smtClean="0">
                <a:latin typeface="+mj-lt"/>
              </a:rPr>
              <a:t>reversaler</a:t>
            </a:r>
            <a:endParaRPr lang="sv-SE" sz="3200" dirty="0">
              <a:latin typeface="+mj-lt"/>
            </a:endParaRPr>
          </a:p>
        </p:txBody>
      </p:sp>
      <p:sp>
        <p:nvSpPr>
          <p:cNvPr id="3" name="Underrubrik 2"/>
          <p:cNvSpPr>
            <a:spLocks noGrp="1"/>
          </p:cNvSpPr>
          <p:nvPr>
            <p:ph type="subTitle" idx="1"/>
          </p:nvPr>
        </p:nvSpPr>
        <p:spPr>
          <a:xfrm>
            <a:off x="685800" y="1484784"/>
            <a:ext cx="7772400" cy="4535016"/>
          </a:xfrm>
        </p:spPr>
        <p:txBody>
          <a:bodyPr/>
          <a:lstStyle/>
          <a:p>
            <a:endParaRPr lang="sv-SE" dirty="0"/>
          </a:p>
        </p:txBody>
      </p:sp>
      <p:sp>
        <p:nvSpPr>
          <p:cNvPr id="4" name="Platshållare för datum 3"/>
          <p:cNvSpPr>
            <a:spLocks noGrp="1"/>
          </p:cNvSpPr>
          <p:nvPr>
            <p:ph type="dt" sz="half" idx="10"/>
          </p:nvPr>
        </p:nvSpPr>
        <p:spPr/>
        <p:txBody>
          <a:bodyPr/>
          <a:lstStyle/>
          <a:p>
            <a:pPr>
              <a:defRPr/>
            </a:pPr>
            <a:fld id="{A3411196-5C45-4446-86DA-B3574E24CD46}"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pic>
        <p:nvPicPr>
          <p:cNvPr id="7" name="Bildobjekt 6"/>
          <p:cNvPicPr>
            <a:picLocks noChangeAspect="1"/>
          </p:cNvPicPr>
          <p:nvPr/>
        </p:nvPicPr>
        <p:blipFill>
          <a:blip r:embed="rId3"/>
          <a:stretch>
            <a:fillRect/>
          </a:stretch>
        </p:blipFill>
        <p:spPr>
          <a:xfrm rot="19806090">
            <a:off x="1906661" y="2013211"/>
            <a:ext cx="2638213" cy="3589405"/>
          </a:xfrm>
          <a:prstGeom prst="rect">
            <a:avLst/>
          </a:prstGeom>
        </p:spPr>
      </p:pic>
      <p:pic>
        <p:nvPicPr>
          <p:cNvPr id="8" name="Bildobjekt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6302" y="2180134"/>
            <a:ext cx="1279994" cy="1279994"/>
          </a:xfrm>
          <a:prstGeom prst="rect">
            <a:avLst/>
          </a:prstGeom>
        </p:spPr>
      </p:pic>
    </p:spTree>
    <p:extLst>
      <p:ext uri="{BB962C8B-B14F-4D97-AF65-F5344CB8AC3E}">
        <p14:creationId xmlns:p14="http://schemas.microsoft.com/office/powerpoint/2010/main" val="69888436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ubrik 1"/>
          <p:cNvSpPr>
            <a:spLocks noGrp="1"/>
          </p:cNvSpPr>
          <p:nvPr>
            <p:ph type="ctrTitle"/>
          </p:nvPr>
        </p:nvSpPr>
        <p:spPr>
          <a:xfrm>
            <a:off x="611560" y="341784"/>
            <a:ext cx="7772400" cy="1143000"/>
          </a:xfrm>
        </p:spPr>
        <p:txBody>
          <a:bodyPr/>
          <a:lstStyle/>
          <a:p>
            <a:pPr algn="ctr"/>
            <a:r>
              <a:rPr lang="sv-SE" sz="3200" dirty="0" smtClean="0">
                <a:latin typeface="+mj-lt"/>
              </a:rPr>
              <a:t>Kontrollpunkter inför leverans</a:t>
            </a:r>
          </a:p>
        </p:txBody>
      </p:sp>
      <p:sp>
        <p:nvSpPr>
          <p:cNvPr id="27651" name="Platshållare för datum 3"/>
          <p:cNvSpPr>
            <a:spLocks noGrp="1"/>
          </p:cNvSpPr>
          <p:nvPr>
            <p:ph type="dt" sz="quarter" idx="10"/>
          </p:nvPr>
        </p:nvSpPr>
        <p:spPr>
          <a:noFill/>
        </p:spPr>
        <p:txBody>
          <a:bodyPr/>
          <a:lstStyle/>
          <a:p>
            <a:fld id="{B2B4E0AC-DA9E-4826-96D4-7A74FFFC7ECC}" type="datetime1">
              <a:rPr lang="sv-SE" smtClean="0">
                <a:latin typeface="Arial" pitchFamily="34" charset="0"/>
              </a:rPr>
              <a:t>2019-05-20</a:t>
            </a:fld>
            <a:endParaRPr lang="sv-SE" smtClean="0">
              <a:latin typeface="Arial" pitchFamily="34" charset="0"/>
            </a:endParaRPr>
          </a:p>
        </p:txBody>
      </p:sp>
      <p:sp>
        <p:nvSpPr>
          <p:cNvPr id="27652" name="Platshållare för sidfot 4"/>
          <p:cNvSpPr>
            <a:spLocks noGrp="1"/>
          </p:cNvSpPr>
          <p:nvPr>
            <p:ph type="ftr" sz="quarter" idx="11"/>
          </p:nvPr>
        </p:nvSpPr>
        <p:spPr>
          <a:xfrm>
            <a:off x="2904243" y="6356350"/>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sp>
        <p:nvSpPr>
          <p:cNvPr id="10" name="Underrubrik 2"/>
          <p:cNvSpPr>
            <a:spLocks noGrp="1"/>
          </p:cNvSpPr>
          <p:nvPr>
            <p:ph type="subTitle" idx="1"/>
          </p:nvPr>
        </p:nvSpPr>
        <p:spPr>
          <a:xfrm>
            <a:off x="685800" y="2060848"/>
            <a:ext cx="6622504" cy="3312368"/>
          </a:xfrm>
        </p:spPr>
        <p:txBody>
          <a:bodyPr/>
          <a:lstStyle/>
          <a:p>
            <a:pPr marL="342900" indent="-342900">
              <a:buFont typeface="Arial" panose="020B0604020202020204" pitchFamily="34" charset="0"/>
              <a:buChar char="•"/>
            </a:pPr>
            <a:r>
              <a:rPr lang="sv-SE" dirty="0" smtClean="0">
                <a:latin typeface="Georgia" pitchFamily="18" charset="0"/>
              </a:rPr>
              <a:t>Leveransen innehåller enbart bevarandehandlingar?</a:t>
            </a:r>
          </a:p>
          <a:p>
            <a:pPr marL="342900" indent="-342900">
              <a:buFont typeface="Arial" panose="020B0604020202020204" pitchFamily="34" charset="0"/>
              <a:buChar char="•"/>
            </a:pPr>
            <a:r>
              <a:rPr lang="sv-SE" dirty="0" smtClean="0">
                <a:latin typeface="Georgia" pitchFamily="18" charset="0"/>
              </a:rPr>
              <a:t>Materialet är rensat från nitar, gem, plastfickor etc.?</a:t>
            </a:r>
          </a:p>
          <a:p>
            <a:pPr marL="342900" indent="-342900">
              <a:buFont typeface="Arial" panose="020B0604020202020204" pitchFamily="34" charset="0"/>
              <a:buChar char="•"/>
            </a:pPr>
            <a:r>
              <a:rPr lang="sv-SE" dirty="0" smtClean="0">
                <a:latin typeface="Georgia" pitchFamily="18" charset="0"/>
              </a:rPr>
              <a:t>Handlingarna ligger i aktomslag och arkivboxar?</a:t>
            </a:r>
          </a:p>
          <a:p>
            <a:pPr marL="342900" indent="-342900">
              <a:buFont typeface="Arial" panose="020B0604020202020204" pitchFamily="34" charset="0"/>
              <a:buChar char="•"/>
            </a:pPr>
            <a:r>
              <a:rPr lang="sv-SE" dirty="0" smtClean="0">
                <a:latin typeface="Georgia" pitchFamily="18" charset="0"/>
              </a:rPr>
              <a:t>Jag kan ansvara för att leveransen är korrekt efter gällande regler?</a:t>
            </a:r>
          </a:p>
          <a:p>
            <a:pPr marL="342900" indent="-342900">
              <a:buFont typeface="Arial" panose="020B0604020202020204" pitchFamily="34" charset="0"/>
              <a:buChar char="•"/>
            </a:pPr>
            <a:r>
              <a:rPr lang="sv-SE" dirty="0" smtClean="0">
                <a:latin typeface="Georgia" pitchFamily="18" charset="0"/>
              </a:rPr>
              <a:t>Det är någon annan som arkiverat handlingarna, men jag har kontrollerat att det är korrekt utfört?</a:t>
            </a:r>
          </a:p>
          <a:p>
            <a:pPr marL="342900" indent="-342900">
              <a:buFont typeface="Arial" panose="020B0604020202020204" pitchFamily="34" charset="0"/>
              <a:buChar char="•"/>
            </a:pPr>
            <a:endParaRPr lang="sv-SE" dirty="0">
              <a:latin typeface="Georgia" pitchFamily="18" charset="0"/>
            </a:endParaRPr>
          </a:p>
          <a:p>
            <a:pPr marL="342900" indent="-342900">
              <a:buFont typeface="Arial" panose="020B0604020202020204" pitchFamily="34" charset="0"/>
              <a:buChar char="•"/>
            </a:pPr>
            <a:endParaRPr lang="sv-SE" dirty="0" smtClean="0">
              <a:latin typeface="Georgia" pitchFamily="18" charset="0"/>
            </a:endParaRPr>
          </a:p>
          <a:p>
            <a:endParaRPr lang="sv-SE" dirty="0" smtClean="0">
              <a:latin typeface="Georgia" pitchFamily="18" charset="0"/>
            </a:endParaRPr>
          </a:p>
          <a:p>
            <a:endParaRPr lang="sv-SE" dirty="0" smtClean="0">
              <a:latin typeface="Arial" pitchFamily="34"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476672"/>
            <a:ext cx="7772400" cy="1143000"/>
          </a:xfrm>
        </p:spPr>
        <p:txBody>
          <a:bodyPr/>
          <a:lstStyle/>
          <a:p>
            <a:pPr algn="ctr"/>
            <a:r>
              <a:rPr lang="sv-SE" sz="3200" dirty="0" smtClean="0">
                <a:latin typeface="+mj-lt"/>
              </a:rPr>
              <a:t>Klart för leverans</a:t>
            </a:r>
            <a:endParaRPr lang="sv-SE" sz="3200" dirty="0">
              <a:latin typeface="+mj-lt"/>
            </a:endParaRPr>
          </a:p>
        </p:txBody>
      </p:sp>
      <p:sp>
        <p:nvSpPr>
          <p:cNvPr id="3" name="Underrubrik 2"/>
          <p:cNvSpPr>
            <a:spLocks noGrp="1"/>
          </p:cNvSpPr>
          <p:nvPr>
            <p:ph type="subTitle" idx="1"/>
          </p:nvPr>
        </p:nvSpPr>
        <p:spPr>
          <a:xfrm>
            <a:off x="666435" y="1052736"/>
            <a:ext cx="7772400" cy="5112568"/>
          </a:xfrm>
        </p:spPr>
        <p:txBody>
          <a:bodyPr/>
          <a:lstStyle/>
          <a:p>
            <a:pPr marL="342900" indent="-342900">
              <a:buFont typeface="Arial" panose="020B0604020202020204" pitchFamily="34" charset="0"/>
              <a:buChar char="•"/>
            </a:pPr>
            <a:r>
              <a:rPr lang="sv-SE" dirty="0">
                <a:latin typeface="Georgia" pitchFamily="18" charset="0"/>
              </a:rPr>
              <a:t>Allt </a:t>
            </a:r>
            <a:r>
              <a:rPr lang="sv-SE" dirty="0" smtClean="0">
                <a:latin typeface="Georgia" pitchFamily="18" charset="0"/>
              </a:rPr>
              <a:t>okej!</a:t>
            </a:r>
            <a:br>
              <a:rPr lang="sv-SE" dirty="0" smtClean="0">
                <a:latin typeface="Georgia" pitchFamily="18" charset="0"/>
              </a:rPr>
            </a:br>
            <a:r>
              <a:rPr lang="sv-SE" dirty="0" smtClean="0">
                <a:latin typeface="Georgia" pitchFamily="18" charset="0"/>
              </a:rPr>
              <a:t>Inga </a:t>
            </a:r>
            <a:r>
              <a:rPr lang="sv-SE" dirty="0">
                <a:latin typeface="Georgia" pitchFamily="18" charset="0"/>
              </a:rPr>
              <a:t>leveranser utan </a:t>
            </a:r>
            <a:r>
              <a:rPr lang="sv-SE" dirty="0" err="1">
                <a:latin typeface="Georgia" pitchFamily="18" charset="0"/>
              </a:rPr>
              <a:t>reversaler</a:t>
            </a:r>
            <a:r>
              <a:rPr lang="sv-SE" dirty="0">
                <a:latin typeface="Georgia" pitchFamily="18" charset="0"/>
              </a:rPr>
              <a:t> och eskort!</a:t>
            </a:r>
          </a:p>
          <a:p>
            <a:pPr marL="342900" indent="-342900">
              <a:buFont typeface="Arial" panose="020B0604020202020204" pitchFamily="34" charset="0"/>
              <a:buChar char="•"/>
            </a:pPr>
            <a:endParaRPr lang="sv-SE" dirty="0" smtClean="0">
              <a:latin typeface="Georgia" pitchFamily="18" charset="0"/>
            </a:endParaRPr>
          </a:p>
          <a:p>
            <a:pPr marL="342900" indent="-342900">
              <a:buFont typeface="Arial" panose="020B0604020202020204" pitchFamily="34" charset="0"/>
              <a:buChar char="•"/>
            </a:pPr>
            <a:r>
              <a:rPr lang="sv-SE" dirty="0" smtClean="0">
                <a:latin typeface="Georgia" pitchFamily="18" charset="0"/>
              </a:rPr>
              <a:t>Boka </a:t>
            </a:r>
            <a:r>
              <a:rPr lang="sv-SE" dirty="0">
                <a:latin typeface="Georgia" pitchFamily="18" charset="0"/>
              </a:rPr>
              <a:t>tid med </a:t>
            </a:r>
            <a:r>
              <a:rPr lang="sv-SE" dirty="0" smtClean="0">
                <a:latin typeface="Georgia" pitchFamily="18" charset="0"/>
              </a:rPr>
              <a:t>Ronny Andersson</a:t>
            </a:r>
          </a:p>
          <a:p>
            <a:endParaRPr lang="sv-SE" dirty="0">
              <a:latin typeface="Georgia" pitchFamily="18" charset="0"/>
            </a:endParaRPr>
          </a:p>
          <a:p>
            <a:pPr marL="342900" indent="-342900">
              <a:buFont typeface="Arial" panose="020B0604020202020204" pitchFamily="34" charset="0"/>
              <a:buChar char="•"/>
            </a:pPr>
            <a:r>
              <a:rPr lang="sv-SE" dirty="0" smtClean="0">
                <a:latin typeface="Georgia" pitchFamily="18" charset="0"/>
              </a:rPr>
              <a:t>Behövs transport boka med Förvaltningsservice, 20 67 79</a:t>
            </a:r>
          </a:p>
          <a:p>
            <a:pPr marL="342900" indent="-342900">
              <a:buFont typeface="Arial" panose="020B0604020202020204" pitchFamily="34" charset="0"/>
              <a:buChar char="•"/>
            </a:pPr>
            <a:endParaRPr lang="sv-SE" dirty="0">
              <a:latin typeface="Georgia" pitchFamily="18" charset="0"/>
            </a:endParaRPr>
          </a:p>
          <a:p>
            <a:pPr marL="342900" indent="-342900">
              <a:buFont typeface="Arial" panose="020B0604020202020204" pitchFamily="34" charset="0"/>
              <a:buChar char="•"/>
            </a:pPr>
            <a:r>
              <a:rPr lang="sv-SE" dirty="0" smtClean="0">
                <a:latin typeface="Georgia" pitchFamily="18" charset="0"/>
              </a:rPr>
              <a:t>Väl på plats kontrolleras leveransen</a:t>
            </a:r>
          </a:p>
          <a:p>
            <a:pPr marL="342900" indent="-342900">
              <a:buFont typeface="Arial" panose="020B0604020202020204" pitchFamily="34" charset="0"/>
              <a:buChar char="•"/>
            </a:pPr>
            <a:endParaRPr lang="sv-SE" dirty="0">
              <a:latin typeface="Georgia" pitchFamily="18" charset="0"/>
            </a:endParaRPr>
          </a:p>
          <a:p>
            <a:pPr marL="342900" indent="-342900">
              <a:buFont typeface="Arial" panose="020B0604020202020204" pitchFamily="34" charset="0"/>
              <a:buChar char="•"/>
            </a:pPr>
            <a:endParaRPr lang="sv-SE" dirty="0" smtClean="0">
              <a:latin typeface="Georgia" pitchFamily="18" charset="0"/>
            </a:endParaRPr>
          </a:p>
          <a:p>
            <a:pPr marL="342900" indent="-342900">
              <a:buFont typeface="Arial" panose="020B0604020202020204" pitchFamily="34" charset="0"/>
              <a:buChar char="•"/>
            </a:pPr>
            <a:endParaRPr lang="sv-SE" dirty="0">
              <a:latin typeface="Georgia" pitchFamily="18" charset="0"/>
            </a:endParaRPr>
          </a:p>
          <a:p>
            <a:pPr marL="342900" indent="-342900">
              <a:buFont typeface="Arial" panose="020B0604020202020204" pitchFamily="34" charset="0"/>
              <a:buChar char="•"/>
            </a:pPr>
            <a:endParaRPr lang="sv-SE" dirty="0" smtClean="0">
              <a:latin typeface="Arial" pitchFamily="34" charset="0"/>
              <a:ea typeface="ＭＳ Ｐゴシック" pitchFamily="34" charset="-128"/>
              <a:cs typeface="Arial" pitchFamily="34" charset="0"/>
            </a:endParaRPr>
          </a:p>
          <a:p>
            <a:pPr marL="342900" indent="-342900">
              <a:buFont typeface="Arial" panose="020B0604020202020204" pitchFamily="34" charset="0"/>
              <a:buChar char="•"/>
            </a:pPr>
            <a:endParaRPr lang="sv-SE" dirty="0">
              <a:latin typeface="Arial" pitchFamily="34" charset="0"/>
              <a:ea typeface="ＭＳ Ｐゴシック" pitchFamily="34" charset="-128"/>
              <a:cs typeface="Arial" pitchFamily="34" charset="0"/>
            </a:endParaRPr>
          </a:p>
        </p:txBody>
      </p:sp>
      <p:sp>
        <p:nvSpPr>
          <p:cNvPr id="4" name="Platshållare för datum 3"/>
          <p:cNvSpPr>
            <a:spLocks noGrp="1"/>
          </p:cNvSpPr>
          <p:nvPr>
            <p:ph type="dt" sz="half" idx="10"/>
          </p:nvPr>
        </p:nvSpPr>
        <p:spPr/>
        <p:txBody>
          <a:bodyPr/>
          <a:lstStyle/>
          <a:p>
            <a:pPr>
              <a:defRPr/>
            </a:pPr>
            <a:fld id="{55FD93AB-A59F-4450-BD5E-EF6C0169471F}"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sp>
        <p:nvSpPr>
          <p:cNvPr id="7" name="textruta 6"/>
          <p:cNvSpPr txBox="1"/>
          <p:nvPr/>
        </p:nvSpPr>
        <p:spPr>
          <a:xfrm>
            <a:off x="685800" y="4061971"/>
            <a:ext cx="3584636" cy="1477328"/>
          </a:xfrm>
          <a:prstGeom prst="rect">
            <a:avLst/>
          </a:prstGeom>
          <a:noFill/>
          <a:ln>
            <a:solidFill>
              <a:schemeClr val="accent1"/>
            </a:solidFill>
          </a:ln>
        </p:spPr>
        <p:txBody>
          <a:bodyPr wrap="none" rtlCol="0">
            <a:spAutoFit/>
          </a:bodyPr>
          <a:lstStyle/>
          <a:p>
            <a:r>
              <a:rPr lang="sv-SE" dirty="0"/>
              <a:t>Är det inte okej </a:t>
            </a:r>
            <a:r>
              <a:rPr lang="sv-SE" dirty="0" smtClean="0"/>
              <a:t/>
            </a:r>
            <a:br>
              <a:rPr lang="sv-SE" dirty="0" smtClean="0"/>
            </a:br>
            <a:r>
              <a:rPr lang="sv-SE" dirty="0" smtClean="0"/>
              <a:t>– </a:t>
            </a:r>
            <a:r>
              <a:rPr lang="sv-SE" dirty="0"/>
              <a:t>görs en överenskommelse om </a:t>
            </a:r>
            <a:r>
              <a:rPr lang="sv-SE" dirty="0" smtClean="0"/>
              <a:t/>
            </a:r>
            <a:br>
              <a:rPr lang="sv-SE" dirty="0" smtClean="0"/>
            </a:br>
            <a:r>
              <a:rPr lang="sv-SE" dirty="0" smtClean="0"/>
              <a:t>att </a:t>
            </a:r>
            <a:r>
              <a:rPr lang="sv-SE" dirty="0"/>
              <a:t>få göra i ordning leveransen </a:t>
            </a:r>
            <a:r>
              <a:rPr lang="sv-SE" dirty="0" smtClean="0"/>
              <a:t/>
            </a:r>
            <a:br>
              <a:rPr lang="sv-SE" dirty="0" smtClean="0"/>
            </a:br>
            <a:r>
              <a:rPr lang="sv-SE" dirty="0" smtClean="0"/>
              <a:t>på </a:t>
            </a:r>
            <a:r>
              <a:rPr lang="sv-SE" dirty="0"/>
              <a:t>plats eller ta med den tillbaka!</a:t>
            </a:r>
          </a:p>
          <a:p>
            <a:endParaRPr lang="sv-SE" dirty="0" err="1" smtClean="0">
              <a:latin typeface="Arial"/>
              <a:cs typeface="Arial"/>
            </a:endParaRPr>
          </a:p>
        </p:txBody>
      </p:sp>
      <p:sp>
        <p:nvSpPr>
          <p:cNvPr id="8" name="textruta 7"/>
          <p:cNvSpPr txBox="1"/>
          <p:nvPr/>
        </p:nvSpPr>
        <p:spPr>
          <a:xfrm>
            <a:off x="4530796" y="4061971"/>
            <a:ext cx="3906839" cy="2031325"/>
          </a:xfrm>
          <a:prstGeom prst="rect">
            <a:avLst/>
          </a:prstGeom>
          <a:noFill/>
          <a:ln>
            <a:solidFill>
              <a:schemeClr val="accent1"/>
            </a:solidFill>
          </a:ln>
        </p:spPr>
        <p:txBody>
          <a:bodyPr wrap="none" rtlCol="0">
            <a:spAutoFit/>
          </a:bodyPr>
          <a:lstStyle/>
          <a:p>
            <a:r>
              <a:rPr lang="sv-SE" dirty="0"/>
              <a:t>Är allting okej </a:t>
            </a:r>
            <a:r>
              <a:rPr lang="sv-SE" dirty="0" smtClean="0"/>
              <a:t/>
            </a:r>
            <a:br>
              <a:rPr lang="sv-SE" dirty="0" smtClean="0"/>
            </a:br>
            <a:r>
              <a:rPr lang="sv-SE" dirty="0" smtClean="0"/>
              <a:t>– </a:t>
            </a:r>
            <a:r>
              <a:rPr lang="sv-SE" dirty="0"/>
              <a:t>skriver </a:t>
            </a:r>
            <a:r>
              <a:rPr lang="sv-SE" dirty="0" smtClean="0"/>
              <a:t>arkivredogöraren </a:t>
            </a:r>
            <a:br>
              <a:rPr lang="sv-SE" dirty="0" smtClean="0"/>
            </a:br>
            <a:r>
              <a:rPr lang="sv-SE" dirty="0" smtClean="0"/>
              <a:t>och </a:t>
            </a:r>
            <a:r>
              <a:rPr lang="sv-SE" dirty="0"/>
              <a:t>mottagaren </a:t>
            </a:r>
            <a:r>
              <a:rPr lang="sv-SE" dirty="0" smtClean="0"/>
              <a:t>från </a:t>
            </a:r>
            <a:r>
              <a:rPr lang="sv-SE" dirty="0"/>
              <a:t>stadsarkivet </a:t>
            </a:r>
            <a:r>
              <a:rPr lang="sv-SE" dirty="0" smtClean="0"/>
              <a:t/>
            </a:r>
            <a:br>
              <a:rPr lang="sv-SE" dirty="0" smtClean="0"/>
            </a:br>
            <a:r>
              <a:rPr lang="sv-SE" dirty="0" smtClean="0"/>
              <a:t>under </a:t>
            </a:r>
            <a:r>
              <a:rPr lang="sv-SE" dirty="0"/>
              <a:t>att </a:t>
            </a:r>
            <a:r>
              <a:rPr lang="sv-SE" dirty="0" smtClean="0"/>
              <a:t>handlingarna </a:t>
            </a:r>
            <a:r>
              <a:rPr lang="sv-SE" dirty="0"/>
              <a:t>överlämnas </a:t>
            </a:r>
            <a:r>
              <a:rPr lang="sv-SE" dirty="0" smtClean="0"/>
              <a:t/>
            </a:r>
            <a:br>
              <a:rPr lang="sv-SE" dirty="0" smtClean="0"/>
            </a:br>
            <a:r>
              <a:rPr lang="sv-SE" dirty="0" smtClean="0"/>
              <a:t>till </a:t>
            </a:r>
            <a:r>
              <a:rPr lang="sv-SE" dirty="0"/>
              <a:t>stadsarkivet</a:t>
            </a:r>
            <a:r>
              <a:rPr lang="sv-SE" dirty="0" smtClean="0"/>
              <a:t>. E</a:t>
            </a:r>
            <a:r>
              <a:rPr lang="sv-SE" dirty="0" smtClean="0">
                <a:cs typeface="Arial" pitchFamily="34" charset="0"/>
              </a:rPr>
              <a:t>j </a:t>
            </a:r>
            <a:r>
              <a:rPr lang="sv-SE" dirty="0">
                <a:cs typeface="Arial" pitchFamily="34" charset="0"/>
              </a:rPr>
              <a:t>använt utrymme </a:t>
            </a:r>
            <a:endParaRPr lang="sv-SE" dirty="0" smtClean="0">
              <a:cs typeface="Arial" pitchFamily="34" charset="0"/>
            </a:endParaRPr>
          </a:p>
          <a:p>
            <a:r>
              <a:rPr lang="sv-SE" dirty="0" smtClean="0">
                <a:cs typeface="Arial" pitchFamily="34" charset="0"/>
              </a:rPr>
              <a:t>på </a:t>
            </a:r>
            <a:r>
              <a:rPr lang="sv-SE" dirty="0" err="1" smtClean="0">
                <a:cs typeface="Arial" pitchFamily="34" charset="0"/>
              </a:rPr>
              <a:t>reversalerna</a:t>
            </a:r>
            <a:r>
              <a:rPr lang="sv-SE" dirty="0" smtClean="0">
                <a:cs typeface="Arial" pitchFamily="34" charset="0"/>
              </a:rPr>
              <a:t> spärras.</a:t>
            </a:r>
            <a:endParaRPr lang="sv-SE" dirty="0"/>
          </a:p>
          <a:p>
            <a:endParaRPr lang="sv-SE" dirty="0"/>
          </a:p>
        </p:txBody>
      </p:sp>
    </p:spTree>
    <p:extLst>
      <p:ext uri="{BB962C8B-B14F-4D97-AF65-F5344CB8AC3E}">
        <p14:creationId xmlns:p14="http://schemas.microsoft.com/office/powerpoint/2010/main" val="1436275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Rubrik 7"/>
          <p:cNvSpPr>
            <a:spLocks noGrp="1"/>
          </p:cNvSpPr>
          <p:nvPr>
            <p:ph type="ctrTitle"/>
          </p:nvPr>
        </p:nvSpPr>
        <p:spPr>
          <a:xfrm>
            <a:off x="467544" y="413792"/>
            <a:ext cx="3816424" cy="1143000"/>
          </a:xfrm>
        </p:spPr>
        <p:txBody>
          <a:bodyPr/>
          <a:lstStyle/>
          <a:p>
            <a:r>
              <a:rPr lang="sv-SE" altLang="sv-SE" sz="3200" dirty="0" smtClean="0">
                <a:latin typeface="+mj-lt"/>
              </a:rPr>
              <a:t>Materialet </a:t>
            </a:r>
            <a:br>
              <a:rPr lang="sv-SE" altLang="sv-SE" sz="3200" dirty="0" smtClean="0">
                <a:latin typeface="+mj-lt"/>
              </a:rPr>
            </a:br>
            <a:r>
              <a:rPr lang="sv-SE" altLang="sv-SE" sz="3200" dirty="0" smtClean="0">
                <a:latin typeface="+mj-lt"/>
              </a:rPr>
              <a:t>in i depåerna</a:t>
            </a:r>
          </a:p>
        </p:txBody>
      </p:sp>
      <p:sp>
        <p:nvSpPr>
          <p:cNvPr id="8" name="Platshållare för datum 1"/>
          <p:cNvSpPr txBox="1">
            <a:spLocks/>
          </p:cNvSpPr>
          <p:nvPr/>
        </p:nvSpPr>
        <p:spPr>
          <a:xfrm>
            <a:off x="1811400" y="6376243"/>
            <a:ext cx="1128712" cy="365125"/>
          </a:xfrm>
          <a:prstGeom prst="rect">
            <a:avLst/>
          </a:prstGeom>
          <a:ln/>
        </p:spPr>
        <p:txBody>
          <a:bodyPr vert="horz" lIns="91440" tIns="45720" rIns="91440" bIns="45720" rtlCol="0" anchor="ctr"/>
          <a:lstStyle>
            <a:defPPr>
              <a:defRPr lang="sv-SE"/>
            </a:defPPr>
            <a:lvl1pPr algn="l" defTabSz="457200" rtl="0" fontAlgn="auto">
              <a:spcBef>
                <a:spcPts val="0"/>
              </a:spcBef>
              <a:spcAft>
                <a:spcPts val="0"/>
              </a:spcAft>
              <a:defRPr sz="1200" kern="1200">
                <a:solidFill>
                  <a:schemeClr val="tx1">
                    <a:tint val="75000"/>
                  </a:schemeClr>
                </a:solidFill>
                <a:latin typeface="Arial"/>
                <a:ea typeface="+mn-ea"/>
                <a:cs typeface="+mn-cs"/>
              </a:defRPr>
            </a:lvl1pPr>
            <a:lvl2pPr marL="4572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Georgia" pitchFamily="18" charset="0"/>
                <a:ea typeface="ＭＳ Ｐゴシック" pitchFamily="34" charset="-128"/>
                <a:cs typeface="+mn-cs"/>
              </a:defRPr>
            </a:lvl5pPr>
            <a:lvl6pPr marL="2286000" algn="l" defTabSz="914400" rtl="0" eaLnBrk="1" latinLnBrk="0" hangingPunct="1">
              <a:defRPr kern="1200">
                <a:solidFill>
                  <a:schemeClr val="tx1"/>
                </a:solidFill>
                <a:latin typeface="Georgia" pitchFamily="18" charset="0"/>
                <a:ea typeface="ＭＳ Ｐゴシック" pitchFamily="34" charset="-128"/>
                <a:cs typeface="+mn-cs"/>
              </a:defRPr>
            </a:lvl6pPr>
            <a:lvl7pPr marL="2743200" algn="l" defTabSz="914400" rtl="0" eaLnBrk="1" latinLnBrk="0" hangingPunct="1">
              <a:defRPr kern="1200">
                <a:solidFill>
                  <a:schemeClr val="tx1"/>
                </a:solidFill>
                <a:latin typeface="Georgia" pitchFamily="18" charset="0"/>
                <a:ea typeface="ＭＳ Ｐゴシック" pitchFamily="34" charset="-128"/>
                <a:cs typeface="+mn-cs"/>
              </a:defRPr>
            </a:lvl7pPr>
            <a:lvl8pPr marL="3200400" algn="l" defTabSz="914400" rtl="0" eaLnBrk="1" latinLnBrk="0" hangingPunct="1">
              <a:defRPr kern="1200">
                <a:solidFill>
                  <a:schemeClr val="tx1"/>
                </a:solidFill>
                <a:latin typeface="Georgia" pitchFamily="18" charset="0"/>
                <a:ea typeface="ＭＳ Ｐゴシック" pitchFamily="34" charset="-128"/>
                <a:cs typeface="+mn-cs"/>
              </a:defRPr>
            </a:lvl8pPr>
            <a:lvl9pPr marL="3657600" algn="l" defTabSz="914400" rtl="0" eaLnBrk="1" latinLnBrk="0" hangingPunct="1">
              <a:defRPr kern="1200">
                <a:solidFill>
                  <a:schemeClr val="tx1"/>
                </a:solidFill>
                <a:latin typeface="Georgia" pitchFamily="18" charset="0"/>
                <a:ea typeface="ＭＳ Ｐゴシック" pitchFamily="34" charset="-128"/>
                <a:cs typeface="+mn-cs"/>
              </a:defRPr>
            </a:lvl9pPr>
          </a:lstStyle>
          <a:p>
            <a:pPr>
              <a:defRPr/>
            </a:pPr>
            <a:fld id="{7D2645DE-4BD9-42DD-9770-0244FEAC7B49}" type="datetime1">
              <a:rPr lang="sv-SE" smtClean="0"/>
              <a:pPr>
                <a:defRPr/>
              </a:pPr>
              <a:t>2019-05-20</a:t>
            </a:fld>
            <a:endParaRPr lang="sv-SE" dirty="0"/>
          </a:p>
        </p:txBody>
      </p:sp>
      <p:sp>
        <p:nvSpPr>
          <p:cNvPr id="9" name="Platshållare för sidfot 4"/>
          <p:cNvSpPr>
            <a:spLocks noGrp="1"/>
          </p:cNvSpPr>
          <p:nvPr>
            <p:ph type="ftr" sz="quarter" idx="11"/>
          </p:nvPr>
        </p:nvSpPr>
        <p:spPr>
          <a:xfrm>
            <a:off x="2908300" y="6356350"/>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pic>
        <p:nvPicPr>
          <p:cNvPr id="2" name="Bildobjekt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275" y="1476463"/>
            <a:ext cx="3626653" cy="4832857"/>
          </a:xfrm>
          <a:prstGeom prst="rect">
            <a:avLst/>
          </a:prstGeom>
        </p:spPr>
      </p:pic>
      <p:pic>
        <p:nvPicPr>
          <p:cNvPr id="5" name="Bildobjekt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5976" y="332656"/>
            <a:ext cx="4501662" cy="5998866"/>
          </a:xfrm>
          <a:prstGeom prst="rect">
            <a:avLst/>
          </a:prstGeom>
        </p:spPr>
      </p:pic>
      <p:sp>
        <p:nvSpPr>
          <p:cNvPr id="3" name="Platshållare för datum 2"/>
          <p:cNvSpPr>
            <a:spLocks noGrp="1"/>
          </p:cNvSpPr>
          <p:nvPr>
            <p:ph type="dt" sz="half" idx="10"/>
          </p:nvPr>
        </p:nvSpPr>
        <p:spPr/>
        <p:txBody>
          <a:bodyPr/>
          <a:lstStyle/>
          <a:p>
            <a:pPr>
              <a:defRPr/>
            </a:pPr>
            <a:endParaRPr lang="sv-SE" dirty="0"/>
          </a:p>
        </p:txBody>
      </p:sp>
    </p:spTree>
    <p:extLst>
      <p:ext uri="{BB962C8B-B14F-4D97-AF65-F5344CB8AC3E}">
        <p14:creationId xmlns:p14="http://schemas.microsoft.com/office/powerpoint/2010/main" val="274786686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tshållare för innehåll 3"/>
          <p:cNvPicPr>
            <a:picLocks noGrp="1" noChangeAspect="1"/>
          </p:cNvPicPr>
          <p:nvPr>
            <p:ph idx="1"/>
          </p:nvPr>
        </p:nvPicPr>
        <p:blipFill rotWithShape="1">
          <a:blip r:embed="rId3"/>
          <a:srcRect l="24183" t="1982" r="24642" b="5387"/>
          <a:stretch/>
        </p:blipFill>
        <p:spPr>
          <a:xfrm>
            <a:off x="827584" y="260648"/>
            <a:ext cx="5904656" cy="6012013"/>
          </a:xfrm>
          <a:prstGeom prst="rect">
            <a:avLst/>
          </a:prstGeom>
        </p:spPr>
      </p:pic>
      <p:sp>
        <p:nvSpPr>
          <p:cNvPr id="2" name="Platshållare för datum 1"/>
          <p:cNvSpPr>
            <a:spLocks noGrp="1"/>
          </p:cNvSpPr>
          <p:nvPr>
            <p:ph type="dt" sz="half" idx="10"/>
          </p:nvPr>
        </p:nvSpPr>
        <p:spPr/>
        <p:txBody>
          <a:bodyPr/>
          <a:lstStyle/>
          <a:p>
            <a:pPr>
              <a:defRPr/>
            </a:pPr>
            <a:fld id="{262031D7-B989-47F8-83B1-F3535782465B}" type="datetime1">
              <a:rPr lang="sv-SE" smtClean="0"/>
              <a:t>2019-05-20</a:t>
            </a:fld>
            <a:endParaRPr lang="sv-SE" dirty="0"/>
          </a:p>
        </p:txBody>
      </p:sp>
      <p:sp>
        <p:nvSpPr>
          <p:cNvPr id="3" name="Platshållare för sidfot 2"/>
          <p:cNvSpPr>
            <a:spLocks noGrp="1"/>
          </p:cNvSpPr>
          <p:nvPr>
            <p:ph type="ftr" sz="quarter" idx="11"/>
          </p:nvPr>
        </p:nvSpPr>
        <p:spPr/>
        <p:txBody>
          <a:bodyPr/>
          <a:lstStyle/>
          <a:p>
            <a:pPr>
              <a:defRPr/>
            </a:pPr>
            <a:r>
              <a:rPr lang="sv-SE" smtClean="0"/>
              <a:t>Arkivutbildning enskilda utförare</a:t>
            </a:r>
            <a:endParaRPr lang="sv-SE" dirty="0"/>
          </a:p>
        </p:txBody>
      </p:sp>
    </p:spTree>
    <p:extLst>
      <p:ext uri="{BB962C8B-B14F-4D97-AF65-F5344CB8AC3E}">
        <p14:creationId xmlns:p14="http://schemas.microsoft.com/office/powerpoint/2010/main" val="318010229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2ADD2623-A80D-4FCE-AE18-C4C75AB2846B}" type="datetime1">
              <a:rPr lang="sv-SE" smtClean="0"/>
              <a:t>2019-05-20</a:t>
            </a:fld>
            <a:endParaRPr lang="sv-SE" dirty="0"/>
          </a:p>
        </p:txBody>
      </p:sp>
      <p:sp>
        <p:nvSpPr>
          <p:cNvPr id="3" name="Platshållare för sidfot 2"/>
          <p:cNvSpPr>
            <a:spLocks noGrp="1"/>
          </p:cNvSpPr>
          <p:nvPr>
            <p:ph type="ftr" sz="quarter" idx="11"/>
          </p:nvPr>
        </p:nvSpPr>
        <p:spPr/>
        <p:txBody>
          <a:bodyPr/>
          <a:lstStyle/>
          <a:p>
            <a:pPr>
              <a:defRPr/>
            </a:pPr>
            <a:r>
              <a:rPr lang="sv-SE" smtClean="0"/>
              <a:t>Grundutbildning för arkivredogörare</a:t>
            </a:r>
            <a:endParaRPr lang="sv-SE" dirty="0"/>
          </a:p>
        </p:txBody>
      </p:sp>
      <p:pic>
        <p:nvPicPr>
          <p:cNvPr id="4" name="Bildobjekt 3"/>
          <p:cNvPicPr>
            <a:picLocks noChangeAspect="1"/>
          </p:cNvPicPr>
          <p:nvPr/>
        </p:nvPicPr>
        <p:blipFill>
          <a:blip r:embed="rId3"/>
          <a:stretch>
            <a:fillRect/>
          </a:stretch>
        </p:blipFill>
        <p:spPr>
          <a:xfrm>
            <a:off x="107505" y="908720"/>
            <a:ext cx="8928992" cy="4734872"/>
          </a:xfrm>
          <a:prstGeom prst="rect">
            <a:avLst/>
          </a:prstGeom>
        </p:spPr>
      </p:pic>
    </p:spTree>
    <p:extLst>
      <p:ext uri="{BB962C8B-B14F-4D97-AF65-F5344CB8AC3E}">
        <p14:creationId xmlns:p14="http://schemas.microsoft.com/office/powerpoint/2010/main" val="3549457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11560" y="2025650"/>
            <a:ext cx="7772400" cy="1143000"/>
          </a:xfrm>
        </p:spPr>
        <p:txBody>
          <a:bodyPr/>
          <a:lstStyle/>
          <a:p>
            <a:pPr algn="ctr"/>
            <a:r>
              <a:rPr lang="sv-SE" dirty="0" smtClean="0"/>
              <a:t>Varför arkiverar vi?</a:t>
            </a:r>
            <a:endParaRPr lang="sv-SE" dirty="0"/>
          </a:p>
        </p:txBody>
      </p:sp>
      <p:sp>
        <p:nvSpPr>
          <p:cNvPr id="4" name="Platshållare för datum 3"/>
          <p:cNvSpPr>
            <a:spLocks noGrp="1"/>
          </p:cNvSpPr>
          <p:nvPr>
            <p:ph type="dt" sz="half" idx="10"/>
          </p:nvPr>
        </p:nvSpPr>
        <p:spPr/>
        <p:txBody>
          <a:bodyPr/>
          <a:lstStyle/>
          <a:p>
            <a:pPr>
              <a:defRPr/>
            </a:pPr>
            <a:fld id="{09371B2A-3B32-4B35-A90F-DFDA2CE7B609}"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pic>
        <p:nvPicPr>
          <p:cNvPr id="7" name="Bildobjekt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0775" y="3501008"/>
            <a:ext cx="1873969" cy="1897690"/>
          </a:xfrm>
          <a:prstGeom prst="rect">
            <a:avLst/>
          </a:prstGeom>
        </p:spPr>
      </p:pic>
    </p:spTree>
    <p:extLst>
      <p:ext uri="{BB962C8B-B14F-4D97-AF65-F5344CB8AC3E}">
        <p14:creationId xmlns:p14="http://schemas.microsoft.com/office/powerpoint/2010/main" val="1502822971"/>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pPr>
              <a:defRPr/>
            </a:pPr>
            <a:fld id="{0B50E6EA-678C-4954-A858-0D4175090E35}" type="datetime1">
              <a:rPr lang="sv-SE" smtClean="0"/>
              <a:t>2019-05-20</a:t>
            </a:fld>
            <a:endParaRPr lang="sv-SE" dirty="0"/>
          </a:p>
        </p:txBody>
      </p:sp>
      <p:sp>
        <p:nvSpPr>
          <p:cNvPr id="3" name="Platshållare för sidfot 2"/>
          <p:cNvSpPr>
            <a:spLocks noGrp="1"/>
          </p:cNvSpPr>
          <p:nvPr>
            <p:ph type="ftr" sz="quarter" idx="11"/>
          </p:nvPr>
        </p:nvSpPr>
        <p:spPr/>
        <p:txBody>
          <a:bodyPr/>
          <a:lstStyle/>
          <a:p>
            <a:pPr>
              <a:defRPr/>
            </a:pPr>
            <a:r>
              <a:rPr lang="sv-SE" smtClean="0"/>
              <a:t>Grundutbildning för arkivredogörare</a:t>
            </a:r>
            <a:endParaRPr lang="sv-SE" dirty="0"/>
          </a:p>
        </p:txBody>
      </p:sp>
      <p:sp>
        <p:nvSpPr>
          <p:cNvPr id="6" name="Platshållare för innehåll 5"/>
          <p:cNvSpPr>
            <a:spLocks noGrp="1"/>
          </p:cNvSpPr>
          <p:nvPr>
            <p:ph idx="1"/>
          </p:nvPr>
        </p:nvSpPr>
        <p:spPr/>
        <p:txBody>
          <a:bodyPr/>
          <a:lstStyle/>
          <a:p>
            <a:endParaRPr lang="sv-SE"/>
          </a:p>
        </p:txBody>
      </p:sp>
      <p:pic>
        <p:nvPicPr>
          <p:cNvPr id="4" name="Bildobjekt 3"/>
          <p:cNvPicPr>
            <a:picLocks noChangeAspect="1"/>
          </p:cNvPicPr>
          <p:nvPr/>
        </p:nvPicPr>
        <p:blipFill>
          <a:blip r:embed="rId3"/>
          <a:stretch>
            <a:fillRect/>
          </a:stretch>
        </p:blipFill>
        <p:spPr>
          <a:xfrm>
            <a:off x="107504" y="1326981"/>
            <a:ext cx="8910040" cy="4159967"/>
          </a:xfrm>
          <a:prstGeom prst="rect">
            <a:avLst/>
          </a:prstGeom>
        </p:spPr>
      </p:pic>
    </p:spTree>
    <p:extLst>
      <p:ext uri="{BB962C8B-B14F-4D97-AF65-F5344CB8AC3E}">
        <p14:creationId xmlns:p14="http://schemas.microsoft.com/office/powerpoint/2010/main" val="252963047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pPr algn="ctr"/>
            <a:r>
              <a:rPr lang="sv-SE" dirty="0" smtClean="0"/>
              <a:t>Hjälp med att få tillgång till inlämnade arkiv</a:t>
            </a:r>
            <a:endParaRPr lang="sv-SE" dirty="0"/>
          </a:p>
        </p:txBody>
      </p:sp>
      <p:sp>
        <p:nvSpPr>
          <p:cNvPr id="4" name="Platshållare för datum 3"/>
          <p:cNvSpPr>
            <a:spLocks noGrp="1"/>
          </p:cNvSpPr>
          <p:nvPr>
            <p:ph type="dt" sz="half" idx="10"/>
          </p:nvPr>
        </p:nvSpPr>
        <p:spPr/>
        <p:txBody>
          <a:bodyPr/>
          <a:lstStyle/>
          <a:p>
            <a:pPr>
              <a:defRPr/>
            </a:pPr>
            <a:fld id="{DB0C508C-9B23-4B2B-9D54-8E66274DC3F3}"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pic>
        <p:nvPicPr>
          <p:cNvPr id="10" name="Platshållare för innehåll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858891" y="4542657"/>
            <a:ext cx="1585317" cy="1550639"/>
          </a:xfrm>
        </p:spPr>
      </p:pic>
      <p:pic>
        <p:nvPicPr>
          <p:cNvPr id="9" name="Bildobjekt 8"/>
          <p:cNvPicPr>
            <a:picLocks noChangeAspect="1"/>
          </p:cNvPicPr>
          <p:nvPr/>
        </p:nvPicPr>
        <p:blipFill rotWithShape="1">
          <a:blip r:embed="rId3"/>
          <a:srcRect l="27951" t="10101" r="15350" b="33200"/>
          <a:stretch/>
        </p:blipFill>
        <p:spPr>
          <a:xfrm>
            <a:off x="742458" y="1196752"/>
            <a:ext cx="4981670" cy="2802189"/>
          </a:xfrm>
          <a:prstGeom prst="rect">
            <a:avLst/>
          </a:prstGeom>
        </p:spPr>
      </p:pic>
      <p:sp>
        <p:nvSpPr>
          <p:cNvPr id="11" name="textruta 10"/>
          <p:cNvSpPr txBox="1"/>
          <p:nvPr/>
        </p:nvSpPr>
        <p:spPr>
          <a:xfrm>
            <a:off x="6300192" y="5723964"/>
            <a:ext cx="2088232" cy="369332"/>
          </a:xfrm>
          <a:prstGeom prst="rect">
            <a:avLst/>
          </a:prstGeom>
          <a:noFill/>
        </p:spPr>
        <p:txBody>
          <a:bodyPr wrap="square" rtlCol="0">
            <a:spAutoFit/>
          </a:bodyPr>
          <a:lstStyle/>
          <a:p>
            <a:r>
              <a:rPr lang="sv-SE" dirty="0" smtClean="0">
                <a:latin typeface="Arial"/>
                <a:cs typeface="Arial"/>
              </a:rPr>
              <a:t>Tel. 013-20 89 29</a:t>
            </a:r>
          </a:p>
        </p:txBody>
      </p:sp>
      <p:pic>
        <p:nvPicPr>
          <p:cNvPr id="12" name="Bildobjekt 11"/>
          <p:cNvPicPr>
            <a:picLocks noChangeAspect="1"/>
          </p:cNvPicPr>
          <p:nvPr/>
        </p:nvPicPr>
        <p:blipFill rotWithShape="1">
          <a:blip r:embed="rId4"/>
          <a:srcRect l="16926" t="8000" r="26769" b="38800"/>
          <a:stretch/>
        </p:blipFill>
        <p:spPr>
          <a:xfrm>
            <a:off x="755576" y="4221088"/>
            <a:ext cx="3589669" cy="1907796"/>
          </a:xfrm>
          <a:prstGeom prst="rect">
            <a:avLst/>
          </a:prstGeom>
        </p:spPr>
      </p:pic>
      <p:sp>
        <p:nvSpPr>
          <p:cNvPr id="3" name="textruta 2"/>
          <p:cNvSpPr txBox="1"/>
          <p:nvPr/>
        </p:nvSpPr>
        <p:spPr>
          <a:xfrm>
            <a:off x="1110250" y="5317976"/>
            <a:ext cx="2880320" cy="369332"/>
          </a:xfrm>
          <a:prstGeom prst="rect">
            <a:avLst/>
          </a:prstGeom>
          <a:noFill/>
          <a:ln>
            <a:solidFill>
              <a:schemeClr val="accent1"/>
            </a:solidFill>
          </a:ln>
        </p:spPr>
        <p:txBody>
          <a:bodyPr wrap="square" rtlCol="0">
            <a:spAutoFit/>
          </a:bodyPr>
          <a:lstStyle/>
          <a:p>
            <a:r>
              <a:rPr lang="sv-SE" dirty="0" smtClean="0">
                <a:latin typeface="Arial"/>
                <a:cs typeface="Arial"/>
              </a:rPr>
              <a:t>stadsarkivet@linkoping.se</a:t>
            </a:r>
          </a:p>
        </p:txBody>
      </p:sp>
      <p:sp>
        <p:nvSpPr>
          <p:cNvPr id="7" name="Rektangel med rundade hörn 6"/>
          <p:cNvSpPr/>
          <p:nvPr/>
        </p:nvSpPr>
        <p:spPr>
          <a:xfrm rot="1364179">
            <a:off x="6839000" y="2373201"/>
            <a:ext cx="1800200" cy="914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sv-SE" b="1" dirty="0" err="1">
                <a:solidFill>
                  <a:schemeClr val="tx1"/>
                </a:solidFill>
                <a:cs typeface="Arial"/>
              </a:rPr>
              <a:t>Menprövning</a:t>
            </a:r>
            <a:r>
              <a:rPr lang="sv-SE" b="1" dirty="0">
                <a:solidFill>
                  <a:schemeClr val="tx1"/>
                </a:solidFill>
                <a:cs typeface="Arial"/>
              </a:rPr>
              <a:t>!</a:t>
            </a:r>
          </a:p>
        </p:txBody>
      </p:sp>
    </p:spTree>
    <p:extLst>
      <p:ext uri="{BB962C8B-B14F-4D97-AF65-F5344CB8AC3E}">
        <p14:creationId xmlns:p14="http://schemas.microsoft.com/office/powerpoint/2010/main" val="316376201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almar\AppData\Local\Microsoft\Windows\Temporary Internet Files\Content.IE5\ELJ57FU7\dglxasset[1].aspx"/>
          <p:cNvPicPr>
            <a:picLocks noChangeAspect="1" noChangeArrowheads="1"/>
          </p:cNvPicPr>
          <p:nvPr/>
        </p:nvPicPr>
        <p:blipFill>
          <a:blip r:embed="rId2"/>
          <a:srcRect/>
          <a:stretch>
            <a:fillRect/>
          </a:stretch>
        </p:blipFill>
        <p:spPr bwMode="auto">
          <a:xfrm>
            <a:off x="2987824" y="1700808"/>
            <a:ext cx="2880320" cy="3321219"/>
          </a:xfrm>
          <a:prstGeom prst="rect">
            <a:avLst/>
          </a:prstGeom>
          <a:noFill/>
        </p:spPr>
      </p:pic>
      <p:sp>
        <p:nvSpPr>
          <p:cNvPr id="2" name="Platshållare för datum 1"/>
          <p:cNvSpPr>
            <a:spLocks noGrp="1"/>
          </p:cNvSpPr>
          <p:nvPr>
            <p:ph type="dt" sz="half" idx="10"/>
          </p:nvPr>
        </p:nvSpPr>
        <p:spPr/>
        <p:txBody>
          <a:bodyPr/>
          <a:lstStyle/>
          <a:p>
            <a:pPr>
              <a:defRPr/>
            </a:pPr>
            <a:fld id="{37A3B301-9A57-4EF6-A70C-9E0D9270640E}" type="datetime1">
              <a:rPr lang="sv-SE" smtClean="0"/>
              <a:t>2019-05-20</a:t>
            </a:fld>
            <a:endParaRPr lang="sv-SE" dirty="0"/>
          </a:p>
        </p:txBody>
      </p:sp>
      <p:sp>
        <p:nvSpPr>
          <p:cNvPr id="3" name="Platshållare för sidfot 2"/>
          <p:cNvSpPr>
            <a:spLocks noGrp="1"/>
          </p:cNvSpPr>
          <p:nvPr>
            <p:ph type="ftr" sz="quarter" idx="11"/>
          </p:nvPr>
        </p:nvSpPr>
        <p:spPr/>
        <p:txBody>
          <a:bodyPr/>
          <a:lstStyle/>
          <a:p>
            <a:pPr>
              <a:defRPr/>
            </a:pPr>
            <a:r>
              <a:rPr lang="sv-SE" smtClean="0"/>
              <a:t>Arkivutbildning enskilda utförare</a:t>
            </a:r>
            <a:endParaRPr lang="sv-SE"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692696"/>
            <a:ext cx="7772400" cy="1143000"/>
          </a:xfrm>
        </p:spPr>
        <p:txBody>
          <a:bodyPr/>
          <a:lstStyle/>
          <a:p>
            <a:pPr algn="ctr"/>
            <a:r>
              <a:rPr lang="sv-SE" sz="3200" dirty="0" smtClean="0">
                <a:latin typeface="+mj-lt"/>
              </a:rPr>
              <a:t>Varför arkiverar vi?</a:t>
            </a:r>
            <a:r>
              <a:rPr lang="sv-SE" sz="3200" dirty="0" smtClean="0"/>
              <a:t>	</a:t>
            </a:r>
            <a:endParaRPr lang="sv-SE" sz="3200" dirty="0"/>
          </a:p>
        </p:txBody>
      </p:sp>
      <p:sp>
        <p:nvSpPr>
          <p:cNvPr id="3" name="Underrubrik 2"/>
          <p:cNvSpPr>
            <a:spLocks noGrp="1"/>
          </p:cNvSpPr>
          <p:nvPr>
            <p:ph type="subTitle" idx="1"/>
          </p:nvPr>
        </p:nvSpPr>
        <p:spPr>
          <a:xfrm>
            <a:off x="693738" y="1772816"/>
            <a:ext cx="7118622" cy="648072"/>
          </a:xfrm>
        </p:spPr>
        <p:txBody>
          <a:bodyPr/>
          <a:lstStyle/>
          <a:p>
            <a:pPr>
              <a:buFont typeface="Arial" panose="020B0604020202020204" pitchFamily="34" charset="0"/>
              <a:buChar char="•"/>
            </a:pPr>
            <a:r>
              <a:rPr lang="sv-SE" altLang="sv-SE" sz="1800" b="1" dirty="0" smtClean="0">
                <a:latin typeface="Arial" panose="020B0604020202020204" pitchFamily="34" charset="0"/>
                <a:ea typeface="ＭＳ Ｐゴシック" panose="020B0600070205080204" pitchFamily="34" charset="-128"/>
                <a:cs typeface="Arial" panose="020B0604020202020204" pitchFamily="34" charset="0"/>
              </a:rPr>
              <a:t>Offentlighetsprincipen</a:t>
            </a:r>
            <a:endParaRPr lang="sv-SE" altLang="sv-SE" sz="1800" b="1" dirty="0">
              <a:latin typeface="Arial" panose="020B0604020202020204" pitchFamily="34" charset="0"/>
              <a:ea typeface="ＭＳ Ｐゴシック" panose="020B0600070205080204" pitchFamily="34" charset="-128"/>
              <a:cs typeface="Arial" panose="020B0604020202020204" pitchFamily="34" charset="0"/>
            </a:endParaRPr>
          </a:p>
          <a:p>
            <a:pPr marL="647700" lvl="1" eaLnBrk="1" hangingPunct="1"/>
            <a:r>
              <a:rPr lang="sv-SE" altLang="sv-SE" sz="1800" dirty="0">
                <a:latin typeface="Arial" panose="020B0604020202020204" pitchFamily="34" charset="0"/>
                <a:ea typeface="ＭＳ Ｐゴシック" panose="020B0600070205080204" pitchFamily="34" charset="-128"/>
                <a:cs typeface="Arial" panose="020B0604020202020204" pitchFamily="34" charset="0"/>
              </a:rPr>
              <a:t>En demokratifråga, bidrar till ett bra och öppet </a:t>
            </a: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samhälle. Vi har rätt till vår historia</a:t>
            </a:r>
          </a:p>
          <a:p>
            <a:pPr marL="647700" lvl="1" eaLnBrk="1" hangingPunct="1"/>
            <a:endParaRPr lang="sv-SE" altLang="sv-SE" sz="1800" dirty="0">
              <a:latin typeface="Arial" panose="020B0604020202020204" pitchFamily="34" charset="0"/>
              <a:ea typeface="ＭＳ Ｐゴシック" panose="020B0600070205080204" pitchFamily="34" charset="-128"/>
              <a:cs typeface="Arial" panose="020B0604020202020204" pitchFamily="34" charset="0"/>
            </a:endParaRPr>
          </a:p>
          <a:p>
            <a:pPr marL="647700" lvl="1" eaLnBrk="1" hangingPunct="1"/>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pPr marL="647700" lvl="1" eaLnBrk="1" hangingPunct="1"/>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sv-SE" dirty="0"/>
          </a:p>
        </p:txBody>
      </p:sp>
      <p:sp>
        <p:nvSpPr>
          <p:cNvPr id="4" name="Platshållare för datum 3"/>
          <p:cNvSpPr>
            <a:spLocks noGrp="1"/>
          </p:cNvSpPr>
          <p:nvPr>
            <p:ph type="dt" sz="half" idx="10"/>
          </p:nvPr>
        </p:nvSpPr>
        <p:spPr/>
        <p:txBody>
          <a:bodyPr/>
          <a:lstStyle/>
          <a:p>
            <a:pPr>
              <a:defRPr/>
            </a:pPr>
            <a:fld id="{5855E256-7DDE-4C8E-A2BD-C9AA2F33E30A}" type="datetime1">
              <a:rPr lang="sv-SE" smtClean="0"/>
              <a:t>2019-05-20</a:t>
            </a:fld>
            <a:endParaRPr lang="sv-SE" dirty="0"/>
          </a:p>
        </p:txBody>
      </p:sp>
      <p:sp>
        <p:nvSpPr>
          <p:cNvPr id="5" name="Platshållare för sidfot 4"/>
          <p:cNvSpPr>
            <a:spLocks noGrp="1"/>
          </p:cNvSpPr>
          <p:nvPr>
            <p:ph type="ftr" sz="quarter" idx="11"/>
          </p:nvPr>
        </p:nvSpPr>
        <p:spPr/>
        <p:txBody>
          <a:bodyPr/>
          <a:lstStyle/>
          <a:p>
            <a:pPr>
              <a:defRPr/>
            </a:pPr>
            <a:r>
              <a:rPr lang="sv-SE" smtClean="0"/>
              <a:t>Arkivutbildning enskilda utförare</a:t>
            </a:r>
            <a:endParaRPr lang="sv-SE" dirty="0"/>
          </a:p>
        </p:txBody>
      </p:sp>
      <p:sp>
        <p:nvSpPr>
          <p:cNvPr id="8" name="Underrubrik 2"/>
          <p:cNvSpPr txBox="1">
            <a:spLocks/>
          </p:cNvSpPr>
          <p:nvPr/>
        </p:nvSpPr>
        <p:spPr>
          <a:xfrm>
            <a:off x="728849" y="2935511"/>
            <a:ext cx="3230190" cy="1160512"/>
          </a:xfrm>
          <a:prstGeom prst="rect">
            <a:avLst/>
          </a:prstGeom>
        </p:spPr>
        <p:txBody>
          <a:bodyPr/>
          <a:lstStyle>
            <a:lvl1pPr marL="0" indent="0" algn="l" defTabSz="457200" rtl="0" fontAlgn="base">
              <a:spcBef>
                <a:spcPct val="20000"/>
              </a:spcBef>
              <a:spcAft>
                <a:spcPct val="0"/>
              </a:spcAft>
              <a:buFont typeface="Arial" pitchFamily="34" charset="0"/>
              <a:buNone/>
              <a:defRPr sz="2000" kern="1200">
                <a:solidFill>
                  <a:schemeClr val="tx1"/>
                </a:solidFill>
                <a:latin typeface="Georgia"/>
                <a:ea typeface="ＭＳ Ｐゴシック" charset="0"/>
                <a:cs typeface="Georgia"/>
              </a:defRPr>
            </a:lvl1pPr>
            <a:lvl2pPr marL="742950" indent="-285750" algn="l" defTabSz="457200" rtl="0" fontAlgn="base">
              <a:spcBef>
                <a:spcPct val="20000"/>
              </a:spcBef>
              <a:spcAft>
                <a:spcPct val="0"/>
              </a:spcAft>
              <a:buFont typeface="Arial" charset="0"/>
              <a:buChar char="–"/>
              <a:defRPr sz="2800" kern="1200">
                <a:solidFill>
                  <a:schemeClr val="tx1"/>
                </a:solidFill>
                <a:latin typeface="Helvetica"/>
                <a:ea typeface="ＭＳ Ｐゴシック" charset="0"/>
                <a:cs typeface="Helvetica"/>
              </a:defRPr>
            </a:lvl2pPr>
            <a:lvl3pPr marL="1143000" indent="-228600" algn="l" defTabSz="457200" rtl="0" fontAlgn="base">
              <a:spcBef>
                <a:spcPct val="20000"/>
              </a:spcBef>
              <a:spcAft>
                <a:spcPct val="0"/>
              </a:spcAft>
              <a:buFont typeface="Arial" charset="0"/>
              <a:buChar char="•"/>
              <a:defRPr sz="2400" kern="1200">
                <a:solidFill>
                  <a:schemeClr val="tx1"/>
                </a:solidFill>
                <a:latin typeface="Helvetica"/>
                <a:ea typeface="Helvetica" charset="0"/>
                <a:cs typeface="Helvetica"/>
              </a:defRPr>
            </a:lvl3pPr>
            <a:lvl4pPr marL="1600200" indent="-228600" algn="l" defTabSz="457200" rtl="0" fontAlgn="base">
              <a:spcBef>
                <a:spcPct val="20000"/>
              </a:spcBef>
              <a:spcAft>
                <a:spcPct val="0"/>
              </a:spcAft>
              <a:buFont typeface="Arial" charset="0"/>
              <a:buChar char="–"/>
              <a:defRPr sz="2000" kern="1200">
                <a:solidFill>
                  <a:schemeClr val="tx1"/>
                </a:solidFill>
                <a:latin typeface="Helvetica"/>
                <a:ea typeface="Helvetica" charset="0"/>
                <a:cs typeface="Helvetica"/>
              </a:defRPr>
            </a:lvl4pPr>
            <a:lvl5pPr marL="2057400" indent="-228600" algn="l" defTabSz="457200" rtl="0" fontAlgn="base">
              <a:spcBef>
                <a:spcPct val="20000"/>
              </a:spcBef>
              <a:spcAft>
                <a:spcPct val="0"/>
              </a:spcAft>
              <a:buFont typeface="Arial" charset="0"/>
              <a:buChar char="»"/>
              <a:defRPr sz="2000" kern="1200">
                <a:solidFill>
                  <a:schemeClr val="tx1"/>
                </a:solidFill>
                <a:latin typeface="Helvetica"/>
                <a:ea typeface="Helvetica" charset="0"/>
                <a:cs typeface="Helvetic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647700" lvl="1"/>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pPr marL="647700" lvl="1"/>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pPr marL="647700" lvl="1"/>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endParaRPr lang="sv-SE" dirty="0"/>
          </a:p>
        </p:txBody>
      </p:sp>
      <p:pic>
        <p:nvPicPr>
          <p:cNvPr id="6"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8384" y="2935511"/>
            <a:ext cx="6047232" cy="3206496"/>
          </a:xfrm>
          <a:prstGeom prst="rect">
            <a:avLst/>
          </a:prstGeom>
        </p:spPr>
      </p:pic>
    </p:spTree>
    <p:extLst>
      <p:ext uri="{BB962C8B-B14F-4D97-AF65-F5344CB8AC3E}">
        <p14:creationId xmlns:p14="http://schemas.microsoft.com/office/powerpoint/2010/main" val="21020248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098444" y="2267579"/>
            <a:ext cx="4392488" cy="1800201"/>
          </a:xfrm>
        </p:spPr>
        <p:txBody>
          <a:bodyPr/>
          <a:lstStyle/>
          <a:p>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Char char="•"/>
            </a:pPr>
            <a:r>
              <a:rPr lang="sv-SE" altLang="sv-SE" sz="1800" b="1" dirty="0" smtClean="0">
                <a:latin typeface="Arial" panose="020B0604020202020204" pitchFamily="34" charset="0"/>
                <a:ea typeface="ＭＳ Ｐゴシック" panose="020B0600070205080204" pitchFamily="34" charset="-128"/>
                <a:cs typeface="Arial" panose="020B0604020202020204" pitchFamily="34" charset="0"/>
              </a:rPr>
              <a:t>Verksamhetsnytta</a:t>
            </a:r>
            <a:endParaRPr lang="sv-SE" altLang="sv-SE" sz="1800" b="1" dirty="0">
              <a:latin typeface="Arial" panose="020B0604020202020204" pitchFamily="34" charset="0"/>
              <a:ea typeface="ＭＳ Ｐゴシック" panose="020B0600070205080204" pitchFamily="34" charset="-128"/>
              <a:cs typeface="Arial" panose="020B0604020202020204" pitchFamily="34" charset="0"/>
            </a:endParaRPr>
          </a:p>
          <a:p>
            <a:pPr marL="647700" lvl="1" eaLnBrk="1" hangingPunct="1"/>
            <a:r>
              <a:rPr lang="sv-SE" altLang="sv-SE" sz="1800" dirty="0">
                <a:latin typeface="Arial" panose="020B0604020202020204" pitchFamily="34" charset="0"/>
                <a:ea typeface="ＭＳ Ｐゴシック" panose="020B0600070205080204" pitchFamily="34" charset="-128"/>
                <a:cs typeface="Arial" panose="020B0604020202020204" pitchFamily="34" charset="0"/>
              </a:rPr>
              <a:t>Rätt information vid rätt tillfälle</a:t>
            </a:r>
          </a:p>
          <a:p>
            <a:pPr marL="647700" lvl="1" eaLnBrk="1" hangingPunct="1"/>
            <a:r>
              <a:rPr lang="sv-SE" altLang="sv-SE" sz="1800" dirty="0">
                <a:latin typeface="Arial" panose="020B0604020202020204" pitchFamily="34" charset="0"/>
                <a:ea typeface="ＭＳ Ｐゴシック" panose="020B0600070205080204" pitchFamily="34" charset="-128"/>
                <a:cs typeface="Arial" panose="020B0604020202020204" pitchFamily="34" charset="0"/>
              </a:rPr>
              <a:t>Rätt information ger </a:t>
            </a: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förutsättningar</a:t>
            </a:r>
          </a:p>
          <a:p>
            <a:pPr marL="361950" lvl="1" indent="0" eaLnBrk="1" hangingPunct="1">
              <a:buNone/>
            </a:pPr>
            <a:r>
              <a:rPr lang="sv-SE" altLang="sv-SE" sz="1800" dirty="0">
                <a:latin typeface="Arial" panose="020B0604020202020204" pitchFamily="34" charset="0"/>
                <a:ea typeface="ＭＳ Ｐゴシック" panose="020B0600070205080204" pitchFamily="34" charset="-128"/>
                <a:cs typeface="Arial" panose="020B0604020202020204" pitchFamily="34" charset="0"/>
              </a:rPr>
              <a:t> </a:t>
            </a:r>
            <a:r>
              <a:rPr lang="sv-SE" altLang="sv-SE" sz="1800" dirty="0" smtClean="0">
                <a:latin typeface="Arial" panose="020B0604020202020204" pitchFamily="34" charset="0"/>
                <a:ea typeface="ＭＳ Ｐゴシック" panose="020B0600070205080204" pitchFamily="34" charset="-128"/>
                <a:cs typeface="Arial" panose="020B0604020202020204" pitchFamily="34" charset="0"/>
              </a:rPr>
              <a:t>    för </a:t>
            </a:r>
            <a:r>
              <a:rPr lang="sv-SE" altLang="sv-SE" sz="1800" dirty="0">
                <a:latin typeface="Arial" panose="020B0604020202020204" pitchFamily="34" charset="0"/>
                <a:ea typeface="ＭＳ Ｐゴシック" panose="020B0600070205080204" pitchFamily="34" charset="-128"/>
                <a:cs typeface="Arial" panose="020B0604020202020204" pitchFamily="34" charset="0"/>
              </a:rPr>
              <a:t>riktiga beslut</a:t>
            </a:r>
          </a:p>
          <a:p>
            <a:pPr marL="647700" lvl="1" eaLnBrk="1" hangingPunct="1"/>
            <a:endParaRPr lang="sv-SE" altLang="sv-SE" sz="1800" dirty="0">
              <a:latin typeface="Arial" panose="020B0604020202020204" pitchFamily="34" charset="0"/>
              <a:ea typeface="ＭＳ Ｐゴシック" panose="020B0600070205080204" pitchFamily="34" charset="-128"/>
              <a:cs typeface="Arial" panose="020B0604020202020204" pitchFamily="34" charset="0"/>
            </a:endParaRPr>
          </a:p>
          <a:p>
            <a:endParaRPr lang="sv-SE" altLang="sv-SE" sz="1800" dirty="0" smtClean="0">
              <a:latin typeface="Arial" panose="020B0604020202020204" pitchFamily="34" charset="0"/>
              <a:ea typeface="ＭＳ Ｐゴシック" panose="020B0600070205080204" pitchFamily="34" charset="-128"/>
              <a:cs typeface="Arial" panose="020B0604020202020204" pitchFamily="34" charset="0"/>
            </a:endParaRPr>
          </a:p>
          <a:p>
            <a:pPr>
              <a:buFont typeface="Arial" panose="020B0604020202020204" pitchFamily="34" charset="0"/>
              <a:buChar char="•"/>
            </a:pPr>
            <a:r>
              <a:rPr lang="sv-SE" altLang="sv-SE" sz="1800" b="1" dirty="0" smtClean="0">
                <a:latin typeface="Arial" panose="020B0604020202020204" pitchFamily="34" charset="0"/>
                <a:ea typeface="ＭＳ Ｐゴシック" panose="020B0600070205080204" pitchFamily="34" charset="-128"/>
                <a:cs typeface="Arial" panose="020B0604020202020204" pitchFamily="34" charset="0"/>
              </a:rPr>
              <a:t>Forskningens behov			</a:t>
            </a:r>
            <a:endParaRPr lang="sv-SE" altLang="sv-SE" sz="1800" b="1" dirty="0">
              <a:latin typeface="Arial" panose="020B0604020202020204" pitchFamily="34" charset="0"/>
              <a:ea typeface="ＭＳ Ｐゴシック" panose="020B0600070205080204" pitchFamily="34" charset="-128"/>
              <a:cs typeface="Arial" panose="020B0604020202020204" pitchFamily="34" charset="0"/>
            </a:endParaRPr>
          </a:p>
          <a:p>
            <a:pPr marL="647700" lvl="1" eaLnBrk="1" hangingPunct="1"/>
            <a:r>
              <a:rPr lang="sv-SE" altLang="sv-SE" sz="1800" dirty="0">
                <a:latin typeface="Arial" panose="020B0604020202020204" pitchFamily="34" charset="0"/>
                <a:ea typeface="ＭＳ Ｐゴシック" panose="020B0600070205080204" pitchFamily="34" charset="-128"/>
                <a:cs typeface="Arial" panose="020B0604020202020204" pitchFamily="34" charset="0"/>
              </a:rPr>
              <a:t>Vårt kulturarv</a:t>
            </a:r>
          </a:p>
          <a:p>
            <a:endParaRPr lang="sv-SE" dirty="0"/>
          </a:p>
        </p:txBody>
      </p:sp>
      <p:sp>
        <p:nvSpPr>
          <p:cNvPr id="7" name="Rektangel 6"/>
          <p:cNvSpPr/>
          <p:nvPr/>
        </p:nvSpPr>
        <p:spPr>
          <a:xfrm>
            <a:off x="1043608" y="670601"/>
            <a:ext cx="4572000" cy="923330"/>
          </a:xfrm>
          <a:prstGeom prst="rect">
            <a:avLst/>
          </a:prstGeom>
        </p:spPr>
        <p:txBody>
          <a:bodyPr>
            <a:spAutoFit/>
          </a:bodyPr>
          <a:lstStyle/>
          <a:p>
            <a:pPr>
              <a:buFont typeface="Arial" panose="020B0604020202020204" pitchFamily="34" charset="0"/>
              <a:buChar char="•"/>
            </a:pPr>
            <a:r>
              <a:rPr lang="sv-SE" altLang="sv-SE" b="1" dirty="0">
                <a:latin typeface="Arial" panose="020B0604020202020204" pitchFamily="34" charset="0"/>
                <a:cs typeface="Arial" panose="020B0604020202020204" pitchFamily="34" charset="0"/>
              </a:rPr>
              <a:t>Rättssäkerhet</a:t>
            </a:r>
          </a:p>
          <a:p>
            <a:pPr marL="647700" lvl="1" eaLnBrk="1" hangingPunct="1"/>
            <a:r>
              <a:rPr lang="sv-SE" altLang="sv-SE" dirty="0">
                <a:latin typeface="Arial" panose="020B0604020202020204" pitchFamily="34" charset="0"/>
                <a:cs typeface="Arial" panose="020B0604020202020204" pitchFamily="34" charset="0"/>
              </a:rPr>
              <a:t>Att kunna i efterhand se vilka beslut som fattats, bevisläge</a:t>
            </a:r>
          </a:p>
        </p:txBody>
      </p:sp>
      <p:sp>
        <p:nvSpPr>
          <p:cNvPr id="13" name="Cylinder 12"/>
          <p:cNvSpPr/>
          <p:nvPr/>
        </p:nvSpPr>
        <p:spPr>
          <a:xfrm>
            <a:off x="6732240" y="3167680"/>
            <a:ext cx="660703" cy="1021284"/>
          </a:xfrm>
          <a:prstGeom prst="can">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sv-SE"/>
            </a:defPPr>
            <a:lvl1pPr algn="l" defTabSz="457200" rtl="0" fontAlgn="base">
              <a:spcBef>
                <a:spcPct val="0"/>
              </a:spcBef>
              <a:spcAft>
                <a:spcPct val="0"/>
              </a:spcAft>
              <a:defRPr kern="1200">
                <a:solidFill>
                  <a:schemeClr val="lt1"/>
                </a:solidFill>
                <a:latin typeface="+mn-lt"/>
                <a:ea typeface="+mn-ea"/>
                <a:cs typeface="+mn-cs"/>
              </a:defRPr>
            </a:lvl1pPr>
            <a:lvl2pPr marL="457200" algn="l" defTabSz="457200" rtl="0" fontAlgn="base">
              <a:spcBef>
                <a:spcPct val="0"/>
              </a:spcBef>
              <a:spcAft>
                <a:spcPct val="0"/>
              </a:spcAft>
              <a:defRPr kern="1200">
                <a:solidFill>
                  <a:schemeClr val="lt1"/>
                </a:solidFill>
                <a:latin typeface="+mn-lt"/>
                <a:ea typeface="+mn-ea"/>
                <a:cs typeface="+mn-cs"/>
              </a:defRPr>
            </a:lvl2pPr>
            <a:lvl3pPr marL="914400" algn="l" defTabSz="457200" rtl="0" fontAlgn="base">
              <a:spcBef>
                <a:spcPct val="0"/>
              </a:spcBef>
              <a:spcAft>
                <a:spcPct val="0"/>
              </a:spcAft>
              <a:defRPr kern="1200">
                <a:solidFill>
                  <a:schemeClr val="lt1"/>
                </a:solidFill>
                <a:latin typeface="+mn-lt"/>
                <a:ea typeface="+mn-ea"/>
                <a:cs typeface="+mn-cs"/>
              </a:defRPr>
            </a:lvl3pPr>
            <a:lvl4pPr marL="1371600" algn="l" defTabSz="457200" rtl="0" fontAlgn="base">
              <a:spcBef>
                <a:spcPct val="0"/>
              </a:spcBef>
              <a:spcAft>
                <a:spcPct val="0"/>
              </a:spcAft>
              <a:defRPr kern="1200">
                <a:solidFill>
                  <a:schemeClr val="lt1"/>
                </a:solidFill>
                <a:latin typeface="+mn-lt"/>
                <a:ea typeface="+mn-ea"/>
                <a:cs typeface="+mn-cs"/>
              </a:defRPr>
            </a:lvl4pPr>
            <a:lvl5pPr marL="1828800" algn="l" defTabSz="457200" rtl="0" fontAlgn="base">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sv-SE"/>
          </a:p>
        </p:txBody>
      </p:sp>
      <p:sp>
        <p:nvSpPr>
          <p:cNvPr id="14" name="Text Box 1"/>
          <p:cNvSpPr txBox="1">
            <a:spLocks noChangeArrowheads="1"/>
          </p:cNvSpPr>
          <p:nvPr/>
        </p:nvSpPr>
        <p:spPr bwMode="auto">
          <a:xfrm flipH="1">
            <a:off x="5580112" y="2838877"/>
            <a:ext cx="681387" cy="950164"/>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r>
              <a:rPr lang="sv-SE" altLang="sv-SE" sz="1000" dirty="0" smtClean="0">
                <a:cs typeface="Times New Roman" panose="02020603050405020304" pitchFamily="18" charset="0"/>
              </a:rPr>
              <a:t>Rapport</a:t>
            </a:r>
            <a:endParaRPr lang="sv-SE" altLang="sv-SE" sz="1000" dirty="0">
              <a:cs typeface="Times New Roman" panose="02020603050405020304" pitchFamily="18" charset="0"/>
            </a:endParaRPr>
          </a:p>
          <a:p>
            <a:endParaRPr lang="sv-SE" altLang="sv-SE" sz="1100" b="1" dirty="0">
              <a:cs typeface="Times New Roman" panose="02020603050405020304" pitchFamily="18" charset="0"/>
            </a:endParaRPr>
          </a:p>
        </p:txBody>
      </p:sp>
      <p:cxnSp>
        <p:nvCxnSpPr>
          <p:cNvPr id="16" name="Rak pil 15"/>
          <p:cNvCxnSpPr>
            <a:stCxn id="14" idx="1"/>
          </p:cNvCxnSpPr>
          <p:nvPr/>
        </p:nvCxnSpPr>
        <p:spPr>
          <a:xfrm>
            <a:off x="6261499" y="3313959"/>
            <a:ext cx="483371" cy="3643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textruta 16"/>
          <p:cNvSpPr txBox="1"/>
          <p:nvPr/>
        </p:nvSpPr>
        <p:spPr>
          <a:xfrm>
            <a:off x="6693728" y="3323605"/>
            <a:ext cx="1008112" cy="369332"/>
          </a:xfrm>
          <a:prstGeom prst="rect">
            <a:avLst/>
          </a:prstGeom>
          <a:noFill/>
        </p:spPr>
        <p:txBody>
          <a:bodyPr wrap="square" rtlCol="0">
            <a:spAutoFit/>
          </a:bodyPr>
          <a:lstStyle/>
          <a:p>
            <a:r>
              <a:rPr lang="sv-SE" dirty="0" smtClean="0">
                <a:latin typeface="Arial"/>
                <a:cs typeface="Arial"/>
              </a:rPr>
              <a:t>Arkiv</a:t>
            </a:r>
          </a:p>
        </p:txBody>
      </p:sp>
      <p:pic>
        <p:nvPicPr>
          <p:cNvPr id="19" name="Bildobjekt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8383" y="2829750"/>
            <a:ext cx="864097" cy="864097"/>
          </a:xfrm>
          <a:prstGeom prst="rect">
            <a:avLst/>
          </a:prstGeom>
        </p:spPr>
      </p:pic>
      <p:cxnSp>
        <p:nvCxnSpPr>
          <p:cNvPr id="21" name="Rak pil 20"/>
          <p:cNvCxnSpPr/>
          <p:nvPr/>
        </p:nvCxnSpPr>
        <p:spPr>
          <a:xfrm flipV="1">
            <a:off x="7392943" y="3326491"/>
            <a:ext cx="635440" cy="3518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8" name="Text Box 1"/>
          <p:cNvSpPr txBox="1">
            <a:spLocks noChangeArrowheads="1"/>
          </p:cNvSpPr>
          <p:nvPr/>
        </p:nvSpPr>
        <p:spPr bwMode="auto">
          <a:xfrm flipH="1">
            <a:off x="6433767" y="548680"/>
            <a:ext cx="1450600" cy="1440160"/>
          </a:xfrm>
          <a:prstGeom prst="rect">
            <a:avLst/>
          </a:prstGeom>
          <a:solidFill>
            <a:srgbClr val="FFFFFF"/>
          </a:solidFill>
          <a:ln w="9525">
            <a:solidFill>
              <a:srgbClr val="000000"/>
            </a:solidFill>
            <a:miter lim="800000"/>
            <a:headEnd/>
            <a:tailEnd/>
          </a:ln>
        </p:spPr>
        <p:txBody>
          <a:bodyPr/>
          <a:lstStyle>
            <a:lvl1pPr>
              <a:defRPr>
                <a:solidFill>
                  <a:schemeClr val="tx1"/>
                </a:solidFill>
                <a:latin typeface="Calibri" panose="020F0502020204030204" pitchFamily="34" charset="0"/>
                <a:ea typeface="ＭＳ Ｐゴシック" panose="020B0600070205080204" pitchFamily="34" charset="-128"/>
              </a:defRPr>
            </a:lvl1pPr>
            <a:lvl2pPr marL="742950" indent="-285750">
              <a:defRPr>
                <a:solidFill>
                  <a:schemeClr val="tx1"/>
                </a:solidFill>
                <a:latin typeface="Calibri" panose="020F0502020204030204" pitchFamily="34" charset="0"/>
                <a:ea typeface="ＭＳ Ｐゴシック" panose="020B0600070205080204" pitchFamily="34" charset="-128"/>
              </a:defRPr>
            </a:lvl2pPr>
            <a:lvl3pPr marL="1143000" indent="-228600">
              <a:defRPr>
                <a:solidFill>
                  <a:schemeClr val="tx1"/>
                </a:solidFill>
                <a:latin typeface="Calibri" panose="020F0502020204030204" pitchFamily="34" charset="0"/>
                <a:ea typeface="ＭＳ Ｐゴシック" panose="020B0600070205080204" pitchFamily="34" charset="-128"/>
              </a:defRPr>
            </a:lvl3pPr>
            <a:lvl4pPr marL="1600200" indent="-228600">
              <a:defRPr>
                <a:solidFill>
                  <a:schemeClr val="tx1"/>
                </a:solidFill>
                <a:latin typeface="Calibri" panose="020F0502020204030204" pitchFamily="34" charset="0"/>
                <a:ea typeface="ＭＳ Ｐゴシック" panose="020B0600070205080204" pitchFamily="34" charset="-128"/>
              </a:defRPr>
            </a:lvl4pPr>
            <a:lvl5pPr marL="2057400" indent="-228600">
              <a:defRPr>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algn="ctr"/>
            <a:endParaRPr lang="sv-SE" altLang="sv-SE" sz="1400" dirty="0" smtClean="0">
              <a:cs typeface="Times New Roman" panose="02020603050405020304" pitchFamily="18" charset="0"/>
            </a:endParaRPr>
          </a:p>
          <a:p>
            <a:pPr algn="ctr"/>
            <a:r>
              <a:rPr lang="sv-SE" altLang="sv-SE" sz="1400" dirty="0" smtClean="0">
                <a:cs typeface="Times New Roman" panose="02020603050405020304" pitchFamily="18" charset="0"/>
              </a:rPr>
              <a:t>Avtal</a:t>
            </a:r>
            <a:endParaRPr lang="sv-SE" altLang="sv-SE" sz="1400" dirty="0">
              <a:cs typeface="Times New Roman" panose="02020603050405020304" pitchFamily="18" charset="0"/>
            </a:endParaRPr>
          </a:p>
          <a:p>
            <a:endParaRPr lang="sv-SE" altLang="sv-SE" sz="1100" b="1" dirty="0">
              <a:cs typeface="Times New Roman" panose="02020603050405020304" pitchFamily="18" charset="0"/>
            </a:endParaRPr>
          </a:p>
        </p:txBody>
      </p:sp>
      <p:sp>
        <p:nvSpPr>
          <p:cNvPr id="20" name="Platshållare för datum 3"/>
          <p:cNvSpPr>
            <a:spLocks noGrp="1"/>
          </p:cNvSpPr>
          <p:nvPr>
            <p:ph type="dt" sz="quarter" idx="10"/>
          </p:nvPr>
        </p:nvSpPr>
        <p:spPr>
          <a:xfrm>
            <a:off x="1779588" y="6356350"/>
            <a:ext cx="1128712" cy="365125"/>
          </a:xfrm>
          <a:noFill/>
        </p:spPr>
        <p:txBody>
          <a:bodyPr/>
          <a:lstStyle/>
          <a:p>
            <a:fld id="{3C222956-1B44-4150-B02A-04839A00DE97}" type="datetime1">
              <a:rPr lang="sv-SE" smtClean="0">
                <a:latin typeface="Arial" pitchFamily="34" charset="0"/>
              </a:rPr>
              <a:t>2019-05-20</a:t>
            </a:fld>
            <a:endParaRPr lang="sv-SE" dirty="0" smtClean="0">
              <a:latin typeface="Arial" pitchFamily="34" charset="0"/>
            </a:endParaRPr>
          </a:p>
        </p:txBody>
      </p:sp>
      <p:sp>
        <p:nvSpPr>
          <p:cNvPr id="22" name="Platshållare för sidfot 4"/>
          <p:cNvSpPr>
            <a:spLocks noGrp="1"/>
          </p:cNvSpPr>
          <p:nvPr>
            <p:ph type="ftr" sz="quarter" idx="11"/>
          </p:nvPr>
        </p:nvSpPr>
        <p:spPr>
          <a:xfrm>
            <a:off x="2908300" y="6356350"/>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pic>
        <p:nvPicPr>
          <p:cNvPr id="2" name="Bildobjekt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1499" y="4614494"/>
            <a:ext cx="2274410" cy="1682181"/>
          </a:xfrm>
          <a:prstGeom prst="rect">
            <a:avLst/>
          </a:prstGeom>
        </p:spPr>
      </p:pic>
    </p:spTree>
    <p:extLst>
      <p:ext uri="{BB962C8B-B14F-4D97-AF65-F5344CB8AC3E}">
        <p14:creationId xmlns:p14="http://schemas.microsoft.com/office/powerpoint/2010/main" val="7557430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bwMode="auto">
          <a:xfrm>
            <a:off x="684213" y="384175"/>
            <a:ext cx="7739062"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algn="ctr" eaLnBrk="1" hangingPunct="1"/>
            <a:r>
              <a:rPr lang="sv-SE" dirty="0"/>
              <a:t>Vad är en handling? </a:t>
            </a:r>
            <a:r>
              <a:rPr lang="sv-SE" sz="800" dirty="0"/>
              <a:t>(TF 2 kap 3 §)</a:t>
            </a:r>
            <a:endParaRPr lang="sv-SE" altLang="sv-SE" sz="2800" dirty="0" smtClean="0">
              <a:latin typeface="Arial" panose="020B0604020202020204" pitchFamily="34" charset="0"/>
              <a:ea typeface="ＭＳ Ｐゴシック" panose="020B0600070205080204" pitchFamily="34" charset="-128"/>
              <a:cs typeface="Times New Roman" panose="02020603050405020304" pitchFamily="18" charset="0"/>
            </a:endParaRPr>
          </a:p>
        </p:txBody>
      </p:sp>
      <p:sp>
        <p:nvSpPr>
          <p:cNvPr id="20483" name="Rectangle 3"/>
          <p:cNvSpPr>
            <a:spLocks noGrp="1" noChangeArrowheads="1"/>
          </p:cNvSpPr>
          <p:nvPr>
            <p:ph type="body" idx="1"/>
          </p:nvPr>
        </p:nvSpPr>
        <p:spPr bwMode="auto">
          <a:xfrm>
            <a:off x="882650" y="1166813"/>
            <a:ext cx="7739062" cy="892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buFont typeface="Arial" panose="020B0604020202020204" pitchFamily="34" charset="0"/>
              <a:buChar char="•"/>
            </a:pPr>
            <a:r>
              <a:rPr lang="sv-SE" altLang="sv-SE" sz="2000" dirty="0" smtClean="0">
                <a:latin typeface="Arial" panose="020B0604020202020204" pitchFamily="34" charset="0"/>
                <a:ea typeface="ＭＳ Ｐゴシック" panose="020B0600070205080204" pitchFamily="34" charset="-128"/>
                <a:cs typeface="Times New Roman" panose="02020603050405020304" pitchFamily="18" charset="0"/>
              </a:rPr>
              <a:t>Ett fysiskt medium som bär information</a:t>
            </a:r>
          </a:p>
          <a:p>
            <a:pPr eaLnBrk="1" hangingPunct="1">
              <a:buFont typeface="Arial" panose="020B0604020202020204" pitchFamily="34" charset="0"/>
              <a:buChar char="•"/>
            </a:pPr>
            <a:r>
              <a:rPr lang="sv-SE" altLang="sv-SE" sz="2000" dirty="0" smtClean="0">
                <a:latin typeface="Arial" panose="020B0604020202020204" pitchFamily="34" charset="0"/>
                <a:ea typeface="ＭＳ Ｐゴシック" panose="020B0600070205080204" pitchFamily="34" charset="-128"/>
                <a:cs typeface="Times New Roman" panose="02020603050405020304" pitchFamily="18" charset="0"/>
              </a:rPr>
              <a:t>En form för att lagra och bevara upplysningar</a:t>
            </a:r>
          </a:p>
          <a:p>
            <a:pPr eaLnBrk="1" hangingPunct="1">
              <a:buFontTx/>
              <a:buNone/>
            </a:pPr>
            <a:endParaRPr lang="sv-SE" altLang="sv-SE" dirty="0" smtClean="0">
              <a:latin typeface="Arial" panose="020B0604020202020204" pitchFamily="34" charset="0"/>
              <a:ea typeface="ＭＳ Ｐゴシック" panose="020B0600070205080204" pitchFamily="34" charset="-128"/>
              <a:cs typeface="Times New Roman" panose="02020603050405020304" pitchFamily="18" charset="0"/>
            </a:endParaRPr>
          </a:p>
        </p:txBody>
      </p:sp>
      <p:sp>
        <p:nvSpPr>
          <p:cNvPr id="4" name="Platshållare för datum 3"/>
          <p:cNvSpPr>
            <a:spLocks noGrp="1"/>
          </p:cNvSpPr>
          <p:nvPr>
            <p:ph type="dt" sz="quarter" idx="10"/>
          </p:nvPr>
        </p:nvSpPr>
        <p:spPr/>
        <p:txBody>
          <a:bodyPr/>
          <a:lstStyle/>
          <a:p>
            <a:pPr>
              <a:defRPr/>
            </a:pPr>
            <a:fld id="{7DCCF448-A929-401A-A7C4-4C2178F0973C}" type="datetime1">
              <a:rPr lang="sv-SE" smtClean="0"/>
              <a:t>2019-05-20</a:t>
            </a:fld>
            <a:endParaRPr lang="sv-SE" dirty="0"/>
          </a:p>
        </p:txBody>
      </p:sp>
      <p:pic>
        <p:nvPicPr>
          <p:cNvPr id="20486" name="Picture 6" descr="C:\Users\dalmar\AppData\Local\Microsoft\Windows\Temporary Internet Files\Content.IE5\LJHW380U\MP900422149[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313" y="2420938"/>
            <a:ext cx="240506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Users\dalmar\AppData\Local\Microsoft\Windows\Temporary Internet Files\Content.IE5\LJHW380U\MP90007885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63938" y="2420938"/>
            <a:ext cx="2376487"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descr="C:\Users\dalmar\AppData\Local\Microsoft\Windows\Temporary Internet Files\Content.IE5\7DLK5Z4A\MP900422961[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5575" y="2420938"/>
            <a:ext cx="2170113"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1" descr="C:\Users\dalmar\AppData\Local\Microsoft\Windows\Temporary Internet Files\Content.IE5\OR05VKWX\MP900385330[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9925" y="4149725"/>
            <a:ext cx="1655763"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1" name="Picture 13" descr="C:\Users\dalmar\AppData\Local\Microsoft\Windows\Temporary Internet Files\Content.IE5\ELJ57FU7\MC900441713[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5173" y="4293840"/>
            <a:ext cx="1296987"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Picture 14" descr="C:\Users\dalmar\AppData\Local\Microsoft\Windows\Temporary Internet Files\Content.IE5\AMX11S7R\MC900413668[1].wm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39851" y="4221163"/>
            <a:ext cx="2016125" cy="2138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6" descr="C:\Users\dalmar\AppData\Local\Microsoft\Windows\Temporary Internet Files\Content.IE5\ELJ57FU7\MP900448715[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4149725"/>
            <a:ext cx="1439863"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Platshållare för sidfot 4"/>
          <p:cNvSpPr>
            <a:spLocks noGrp="1"/>
          </p:cNvSpPr>
          <p:nvPr>
            <p:ph type="ftr" sz="quarter" idx="11"/>
          </p:nvPr>
        </p:nvSpPr>
        <p:spPr>
          <a:xfrm>
            <a:off x="2908300" y="6356350"/>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spTree>
    <p:extLst>
      <p:ext uri="{BB962C8B-B14F-4D97-AF65-F5344CB8AC3E}">
        <p14:creationId xmlns:p14="http://schemas.microsoft.com/office/powerpoint/2010/main" val="23890901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620713"/>
            <a:ext cx="7772400" cy="1143000"/>
          </a:xfrm>
        </p:spPr>
        <p:txBody>
          <a:bodyPr/>
          <a:lstStyle/>
          <a:p>
            <a:pPr algn="ctr">
              <a:defRPr/>
            </a:pPr>
            <a:r>
              <a:rPr lang="sv-SE" sz="3200" dirty="0">
                <a:latin typeface="+mj-lt"/>
              </a:rPr>
              <a:t>Vad är en allmän handling? </a:t>
            </a:r>
            <a:r>
              <a:rPr lang="sv-SE" sz="800" dirty="0" smtClean="0"/>
              <a:t>(</a:t>
            </a:r>
            <a:r>
              <a:rPr lang="sv-SE" sz="800" dirty="0"/>
              <a:t>TF 2 kap 6 §)</a:t>
            </a:r>
            <a:endParaRPr lang="sv-SE" sz="2800" dirty="0">
              <a:latin typeface="+mj-lt"/>
            </a:endParaRPr>
          </a:p>
        </p:txBody>
      </p:sp>
      <p:sp>
        <p:nvSpPr>
          <p:cNvPr id="21507" name="Underrubrik 2"/>
          <p:cNvSpPr>
            <a:spLocks noGrp="1"/>
          </p:cNvSpPr>
          <p:nvPr>
            <p:ph type="subTitle" idx="1"/>
          </p:nvPr>
        </p:nvSpPr>
        <p:spPr bwMode="auto">
          <a:xfrm>
            <a:off x="685800" y="1844675"/>
            <a:ext cx="7772400"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r>
              <a:rPr lang="sv-SE" altLang="sv-SE" b="1" dirty="0" smtClean="0">
                <a:latin typeface="+mj-lt"/>
                <a:ea typeface="ＭＳ Ｐゴシック" panose="020B0600070205080204" pitchFamily="34" charset="-128"/>
                <a:cs typeface="Times New Roman" panose="02020603050405020304" pitchFamily="18" charset="0"/>
              </a:rPr>
              <a:t>= det allmännas handlingar</a:t>
            </a:r>
          </a:p>
          <a:p>
            <a:pPr eaLnBrk="1" hangingPunct="1"/>
            <a:endParaRPr lang="sv-SE" altLang="sv-SE" b="1" dirty="0" smtClean="0">
              <a:latin typeface="+mj-lt"/>
              <a:ea typeface="ＭＳ Ｐゴシック" panose="020B0600070205080204" pitchFamily="34" charset="-128"/>
              <a:cs typeface="Times New Roman" panose="02020603050405020304" pitchFamily="18" charset="0"/>
            </a:endParaRPr>
          </a:p>
          <a:p>
            <a:pPr eaLnBrk="1" hangingPunct="1"/>
            <a:r>
              <a:rPr lang="sv-SE" altLang="sv-SE" b="1" dirty="0" smtClean="0">
                <a:latin typeface="+mj-lt"/>
                <a:ea typeface="ＭＳ Ｐゴシック" panose="020B0600070205080204" pitchFamily="34" charset="-128"/>
                <a:cs typeface="Times New Roman" panose="02020603050405020304" pitchFamily="18" charset="0"/>
              </a:rPr>
              <a:t>= inte privata handlingar</a:t>
            </a:r>
          </a:p>
          <a:p>
            <a:endParaRPr lang="sv-SE" altLang="sv-SE" dirty="0" smtClean="0">
              <a:latin typeface="+mj-lt"/>
              <a:ea typeface="ＭＳ Ｐゴシック" panose="020B0600070205080204" pitchFamily="34" charset="-128"/>
              <a:cs typeface="Georgia" panose="02040502050405020303" pitchFamily="18" charset="0"/>
            </a:endParaRPr>
          </a:p>
          <a:p>
            <a:r>
              <a:rPr lang="sv-SE" altLang="sv-SE" dirty="0" smtClean="0">
                <a:latin typeface="+mj-lt"/>
                <a:ea typeface="ＭＳ Ｐゴシック" panose="020B0600070205080204" pitchFamily="34" charset="-128"/>
                <a:cs typeface="Georgia" panose="02040502050405020303" pitchFamily="18" charset="0"/>
              </a:rPr>
              <a:t>Lagen säger att en handling är allmän om den: </a:t>
            </a:r>
          </a:p>
          <a:p>
            <a:pPr eaLnBrk="1" hangingPunct="1">
              <a:buFont typeface="Arial" panose="020B0604020202020204" pitchFamily="34" charset="0"/>
              <a:buChar char="•"/>
            </a:pPr>
            <a:r>
              <a:rPr lang="sv-SE" altLang="sv-SE" dirty="0" smtClean="0">
                <a:latin typeface="+mj-lt"/>
                <a:ea typeface="ＭＳ Ｐゴシック" panose="020B0600070205080204" pitchFamily="34" charset="-128"/>
                <a:cs typeface="Times New Roman" panose="02020603050405020304" pitchFamily="18" charset="0"/>
              </a:rPr>
              <a:t> </a:t>
            </a:r>
            <a:r>
              <a:rPr lang="sv-SE" altLang="sv-SE" u="sng" dirty="0" smtClean="0">
                <a:latin typeface="+mj-lt"/>
                <a:ea typeface="ＭＳ Ｐゴシック" panose="020B0600070205080204" pitchFamily="34" charset="-128"/>
                <a:cs typeface="Times New Roman" panose="02020603050405020304" pitchFamily="18" charset="0"/>
              </a:rPr>
              <a:t>Inkommen</a:t>
            </a:r>
            <a:r>
              <a:rPr lang="sv-SE" altLang="sv-SE" dirty="0" smtClean="0">
                <a:latin typeface="+mj-lt"/>
                <a:ea typeface="ＭＳ Ｐゴシック" panose="020B0600070205080204" pitchFamily="34" charset="-128"/>
                <a:cs typeface="Times New Roman" panose="02020603050405020304" pitchFamily="18" charset="0"/>
              </a:rPr>
              <a:t> till </a:t>
            </a:r>
          </a:p>
          <a:p>
            <a:pPr eaLnBrk="1" hangingPunct="1">
              <a:buFont typeface="Arial" panose="020B0604020202020204" pitchFamily="34" charset="0"/>
              <a:buChar char="•"/>
            </a:pPr>
            <a:r>
              <a:rPr lang="sv-SE" altLang="sv-SE" dirty="0" smtClean="0">
                <a:latin typeface="+mj-lt"/>
                <a:ea typeface="ＭＳ Ｐゴシック" panose="020B0600070205080204" pitchFamily="34" charset="-128"/>
                <a:cs typeface="Times New Roman" panose="02020603050405020304" pitchFamily="18" charset="0"/>
              </a:rPr>
              <a:t> eller </a:t>
            </a:r>
            <a:r>
              <a:rPr lang="sv-SE" altLang="sv-SE" u="sng" dirty="0" smtClean="0">
                <a:latin typeface="+mj-lt"/>
                <a:ea typeface="ＭＳ Ｐゴシック" panose="020B0600070205080204" pitchFamily="34" charset="-128"/>
                <a:cs typeface="Times New Roman" panose="02020603050405020304" pitchFamily="18" charset="0"/>
              </a:rPr>
              <a:t>upprättad</a:t>
            </a:r>
            <a:r>
              <a:rPr lang="sv-SE" altLang="sv-SE" dirty="0" smtClean="0">
                <a:latin typeface="+mj-lt"/>
                <a:ea typeface="ＭＳ Ｐゴシック" panose="020B0600070205080204" pitchFamily="34" charset="-128"/>
                <a:cs typeface="Times New Roman" panose="02020603050405020304" pitchFamily="18" charset="0"/>
              </a:rPr>
              <a:t> på </a:t>
            </a:r>
          </a:p>
          <a:p>
            <a:pPr eaLnBrk="1" hangingPunct="1">
              <a:buFont typeface="Arial" panose="020B0604020202020204" pitchFamily="34" charset="0"/>
              <a:buChar char="•"/>
            </a:pPr>
            <a:r>
              <a:rPr lang="sv-SE" altLang="sv-SE" dirty="0" smtClean="0">
                <a:latin typeface="+mj-lt"/>
                <a:ea typeface="ＭＳ Ｐゴシック" panose="020B0600070205080204" pitchFamily="34" charset="-128"/>
                <a:cs typeface="Times New Roman" panose="02020603050405020304" pitchFamily="18" charset="0"/>
              </a:rPr>
              <a:t> och </a:t>
            </a:r>
            <a:r>
              <a:rPr lang="sv-SE" altLang="sv-SE" u="sng" dirty="0" smtClean="0">
                <a:latin typeface="+mj-lt"/>
                <a:ea typeface="ＭＳ Ｐゴシック" panose="020B0600070205080204" pitchFamily="34" charset="-128"/>
                <a:cs typeface="Times New Roman" panose="02020603050405020304" pitchFamily="18" charset="0"/>
              </a:rPr>
              <a:t>förvarad</a:t>
            </a:r>
            <a:r>
              <a:rPr lang="sv-SE" altLang="sv-SE" dirty="0" smtClean="0">
                <a:latin typeface="+mj-lt"/>
                <a:ea typeface="ＭＳ Ｐゴシック" panose="020B0600070205080204" pitchFamily="34" charset="-128"/>
                <a:cs typeface="Times New Roman" panose="02020603050405020304" pitchFamily="18" charset="0"/>
              </a:rPr>
              <a:t> hos </a:t>
            </a:r>
            <a:r>
              <a:rPr lang="sv-SE" altLang="sv-SE" u="sng" dirty="0" smtClean="0">
                <a:latin typeface="+mj-lt"/>
                <a:ea typeface="ＭＳ Ｐゴシック" panose="020B0600070205080204" pitchFamily="34" charset="-128"/>
                <a:cs typeface="Times New Roman" panose="02020603050405020304" pitchFamily="18" charset="0"/>
              </a:rPr>
              <a:t>myndighet</a:t>
            </a:r>
          </a:p>
          <a:p>
            <a:endParaRPr lang="sv-SE" altLang="sv-SE" dirty="0" smtClean="0">
              <a:latin typeface="Georgia" panose="02040502050405020303" pitchFamily="18" charset="0"/>
              <a:ea typeface="ＭＳ Ｐゴシック" panose="020B0600070205080204" pitchFamily="34" charset="-128"/>
              <a:cs typeface="Georgia" panose="02040502050405020303" pitchFamily="18" charset="0"/>
            </a:endParaRPr>
          </a:p>
        </p:txBody>
      </p:sp>
      <p:sp>
        <p:nvSpPr>
          <p:cNvPr id="4" name="Platshållare för datum 3"/>
          <p:cNvSpPr>
            <a:spLocks noGrp="1"/>
          </p:cNvSpPr>
          <p:nvPr>
            <p:ph type="dt" sz="quarter" idx="10"/>
          </p:nvPr>
        </p:nvSpPr>
        <p:spPr/>
        <p:txBody>
          <a:bodyPr/>
          <a:lstStyle/>
          <a:p>
            <a:pPr>
              <a:defRPr/>
            </a:pPr>
            <a:fld id="{4BC2F626-E3E5-4D0C-ACC7-850D7E263CE9}" type="datetime1">
              <a:rPr lang="sv-SE" smtClean="0"/>
              <a:t>2019-05-20</a:t>
            </a:fld>
            <a:endParaRPr lang="sv-SE" dirty="0"/>
          </a:p>
        </p:txBody>
      </p:sp>
      <p:sp>
        <p:nvSpPr>
          <p:cNvPr id="6" name="Platshållare för sidfot 4"/>
          <p:cNvSpPr>
            <a:spLocks noGrp="1"/>
          </p:cNvSpPr>
          <p:nvPr>
            <p:ph type="ftr" sz="quarter" idx="11"/>
          </p:nvPr>
        </p:nvSpPr>
        <p:spPr>
          <a:xfrm>
            <a:off x="2908300" y="6356350"/>
            <a:ext cx="3613150" cy="365125"/>
          </a:xfrm>
          <a:noFill/>
        </p:spPr>
        <p:txBody>
          <a:bodyPr/>
          <a:lstStyle/>
          <a:p>
            <a:r>
              <a:rPr lang="sv-SE" smtClean="0">
                <a:latin typeface="Arial" pitchFamily="34" charset="0"/>
              </a:rPr>
              <a:t>Arkivutbildning enskilda utförare</a:t>
            </a:r>
            <a:endParaRPr lang="sv-SE" dirty="0" smtClean="0">
              <a:latin typeface="Arial" pitchFamily="34" charset="0"/>
            </a:endParaRPr>
          </a:p>
        </p:txBody>
      </p:sp>
    </p:spTree>
    <p:extLst>
      <p:ext uri="{BB962C8B-B14F-4D97-AF65-F5344CB8AC3E}">
        <p14:creationId xmlns:p14="http://schemas.microsoft.com/office/powerpoint/2010/main" val="23646479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Presentation idemönster">
  <a:themeElements>
    <a:clrScheme name="Anpassad 1">
      <a:dk1>
        <a:srgbClr val="000000"/>
      </a:dk1>
      <a:lt1>
        <a:srgbClr val="FFFFFF"/>
      </a:lt1>
      <a:dk2>
        <a:srgbClr val="4C4C4C"/>
      </a:dk2>
      <a:lt2>
        <a:srgbClr val="8E8E8E"/>
      </a:lt2>
      <a:accent1>
        <a:srgbClr val="00A9B9"/>
      </a:accent1>
      <a:accent2>
        <a:srgbClr val="D41737"/>
      </a:accent2>
      <a:accent3>
        <a:srgbClr val="EA516D"/>
      </a:accent3>
      <a:accent4>
        <a:srgbClr val="8DA85A"/>
      </a:accent4>
      <a:accent5>
        <a:srgbClr val="E94E1B"/>
      </a:accent5>
      <a:accent6>
        <a:srgbClr val="005365"/>
      </a:accent6>
      <a:hlink>
        <a:srgbClr val="000000"/>
      </a:hlink>
      <a:folHlink>
        <a:srgbClr val="000000"/>
      </a:folHlink>
    </a:clrScheme>
    <a:fontScheme name="Office - klassiskt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latin typeface="Arial"/>
            <a:cs typeface="Aria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 idemönster</Template>
  <TotalTime>2430</TotalTime>
  <Words>1343</Words>
  <Application>Microsoft Office PowerPoint</Application>
  <PresentationFormat>Bildspel på skärmen (4:3)</PresentationFormat>
  <Paragraphs>506</Paragraphs>
  <Slides>52</Slides>
  <Notes>40</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52</vt:i4>
      </vt:variant>
    </vt:vector>
  </HeadingPairs>
  <TitlesOfParts>
    <vt:vector size="61" baseType="lpstr">
      <vt:lpstr>ＭＳ Ｐゴシック</vt:lpstr>
      <vt:lpstr>Arial</vt:lpstr>
      <vt:lpstr>Calibri</vt:lpstr>
      <vt:lpstr>Courier New</vt:lpstr>
      <vt:lpstr>Georgia</vt:lpstr>
      <vt:lpstr>Helvetica</vt:lpstr>
      <vt:lpstr>Lucida Grande</vt:lpstr>
      <vt:lpstr>Times New Roman</vt:lpstr>
      <vt:lpstr>Presentation idemönster</vt:lpstr>
      <vt:lpstr>Grundutbildning för arkivredogörare inom omsorg/enskilda utförare</vt:lpstr>
      <vt:lpstr>Utbildningens upplägg</vt:lpstr>
      <vt:lpstr>STADSARKIVET</vt:lpstr>
      <vt:lpstr>Stadsarkivets uppgifter </vt:lpstr>
      <vt:lpstr>Varför arkiverar vi?</vt:lpstr>
      <vt:lpstr>Varför arkiverar vi? </vt:lpstr>
      <vt:lpstr>PowerPoint-presentation</vt:lpstr>
      <vt:lpstr>Vad är en handling? (TF 2 kap 3 §)</vt:lpstr>
      <vt:lpstr>Vad är en allmän handling? (TF 2 kap 6 §)</vt:lpstr>
      <vt:lpstr>Inkommen </vt:lpstr>
      <vt:lpstr>Upprättad </vt:lpstr>
      <vt:lpstr>Förvarad</vt:lpstr>
      <vt:lpstr>Arkivhandbok på hemsidan</vt:lpstr>
      <vt:lpstr>PowerPoint-presentation</vt:lpstr>
      <vt:lpstr>Anvisningar till omvårdnadsdokumentation</vt:lpstr>
      <vt:lpstr>UPPDATERING TILL ANVISNINGARNA  Stadsarkivets kontaktperson:  Pia Wilhelmson Nord   Social- och omsorgsförvaltningen/ Äldreförvaltningen kontaktperson/arkivansvarig Christer Qvist   </vt:lpstr>
      <vt:lpstr>Legala förutsättningar  -enskild utförare</vt:lpstr>
      <vt:lpstr>Omvårdnadsakt - kommunal utförare SoL och LSS</vt:lpstr>
      <vt:lpstr>Omvårdnadsakt - enskild utförare SoL och LSS</vt:lpstr>
      <vt:lpstr>Omvårdnadsakt; journalhandlingar enligt HSL (PDL) - kommunal utförare </vt:lpstr>
      <vt:lpstr>Omvårdnadsakt; journalhandlingar enligt HSL (PDL) - enskild utförare</vt:lpstr>
      <vt:lpstr>Lista på vad som ska bevaras</vt:lpstr>
      <vt:lpstr>Lista på vad som kan gallras                                           LiSA-F 2016:1, 2014:5</vt:lpstr>
      <vt:lpstr>Enkelsidig utskrift till arkivhandlingar</vt:lpstr>
      <vt:lpstr>Lathund vid arkivering</vt:lpstr>
      <vt:lpstr>Aktrensning (enligt RA-FS 1997:8)</vt:lpstr>
      <vt:lpstr>Rensa bort från handlingar  som ska bevaras</vt:lpstr>
      <vt:lpstr>Handlingarna läggs i aktomslag</vt:lpstr>
      <vt:lpstr>Så skriver man på aktomslaget</vt:lpstr>
      <vt:lpstr>Exempel: märkning av omslag till omvårdnadsakter, SoL och LSS</vt:lpstr>
      <vt:lpstr>Exempel: märkning av omslag till HSL-akter (PDL)</vt:lpstr>
      <vt:lpstr>Välj arkivbox efter handlingarna</vt:lpstr>
      <vt:lpstr>Så skriver man på arkivboxen</vt:lpstr>
      <vt:lpstr>Exempel: märkning av arkivboxar, SoL och LSS</vt:lpstr>
      <vt:lpstr>Exempel: märkning av arkivboxar, HSL-akter (PDL)</vt:lpstr>
      <vt:lpstr>Så viker man ihop en arkivbox</vt:lpstr>
      <vt:lpstr>Beställa aktomslag och arkivboxar</vt:lpstr>
      <vt:lpstr>Förstör utgallrade handlingar</vt:lpstr>
      <vt:lpstr>Nu lite praktiska övningar</vt:lpstr>
      <vt:lpstr>Leveransreversal</vt:lpstr>
      <vt:lpstr>PowerPoint-presentation</vt:lpstr>
      <vt:lpstr>PowerPoint-presentation</vt:lpstr>
      <vt:lpstr>Huvudblankett</vt:lpstr>
      <vt:lpstr>Övning att fylla i reversaler</vt:lpstr>
      <vt:lpstr>Kontrollpunkter inför leverans</vt:lpstr>
      <vt:lpstr>Klart för leverans</vt:lpstr>
      <vt:lpstr>Materialet  in i depåerna</vt:lpstr>
      <vt:lpstr>PowerPoint-presentation</vt:lpstr>
      <vt:lpstr>PowerPoint-presentation</vt:lpstr>
      <vt:lpstr>PowerPoint-presentation</vt:lpstr>
      <vt:lpstr>Hjälp med att få tillgång till inlämnade arkiv</vt:lpstr>
      <vt:lpstr>PowerPoint-presentation</vt:lpstr>
    </vt:vector>
  </TitlesOfParts>
  <Company>Linköpings Kommun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Bild 1</dc:title>
  <dc:creator>dalmar</dc:creator>
  <cp:lastModifiedBy>Wilhelmsson Nord Pia</cp:lastModifiedBy>
  <cp:revision>172</cp:revision>
  <cp:lastPrinted>2019-03-08T15:01:58Z</cp:lastPrinted>
  <dcterms:created xsi:type="dcterms:W3CDTF">2013-09-19T13:45:13Z</dcterms:created>
  <dcterms:modified xsi:type="dcterms:W3CDTF">2019-05-20T08:57:43Z</dcterms:modified>
</cp:coreProperties>
</file>