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2" r:id="rId4"/>
    <p:sldId id="259" r:id="rId5"/>
    <p:sldId id="267" r:id="rId6"/>
    <p:sldId id="269" r:id="rId7"/>
    <p:sldId id="260" r:id="rId8"/>
    <p:sldId id="261" r:id="rId9"/>
    <p:sldId id="265" r:id="rId10"/>
    <p:sldId id="270" r:id="rId11"/>
    <p:sldId id="271" r:id="rId12"/>
    <p:sldId id="263" r:id="rId13"/>
    <p:sldId id="266" r:id="rId14"/>
    <p:sldId id="268" r:id="rId15"/>
  </p:sldIdLst>
  <p:sldSz cx="9144000" cy="6858000" type="screen4x3"/>
  <p:notesSz cx="6797675" cy="9926638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63" d="100"/>
          <a:sy n="63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7F632-551D-4402-B1B2-4D60B2FD0763}" type="datetimeFigureOut">
              <a:rPr lang="sv-SE" smtClean="0"/>
              <a:pPr/>
              <a:t>2021-11-22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D8F01-C594-4E88-8F5E-6E6785B59D4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5380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922FE-2442-4316-BBC3-9839701C27FA}" type="datetimeFigureOut">
              <a:rPr lang="sv-SE" smtClean="0"/>
              <a:pPr/>
              <a:t>2021-11-22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57783-7B93-480E-AE98-C5A41349C23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027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- Där ideér blir verklighe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93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00775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0400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2021-11-22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684212" y="1600200"/>
            <a:ext cx="3716476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  <p:sp>
        <p:nvSpPr>
          <p:cNvPr id="13" name="Platshållare för innehåll 2"/>
          <p:cNvSpPr>
            <a:spLocks noGrp="1"/>
          </p:cNvSpPr>
          <p:nvPr>
            <p:ph idx="16"/>
          </p:nvPr>
        </p:nvSpPr>
        <p:spPr>
          <a:xfrm>
            <a:off x="4671736" y="1600200"/>
            <a:ext cx="3716476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16072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73840" y="1535113"/>
            <a:ext cx="3726848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0">
                <a:solidFill>
                  <a:srgbClr val="91919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71736" y="1535113"/>
            <a:ext cx="3716476" cy="639762"/>
          </a:xfrm>
          <a:prstGeom prst="rect">
            <a:avLst/>
          </a:prstGeom>
        </p:spPr>
        <p:txBody>
          <a:bodyPr lIns="0" rIns="0" bIns="0" anchor="b"/>
          <a:lstStyle>
            <a:lvl1pPr marL="0" indent="0">
              <a:buNone/>
              <a:defRPr sz="2000" b="0">
                <a:solidFill>
                  <a:srgbClr val="91919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2021-11-22</a:t>
            </a:fld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7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0400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Platshållare för innehåll 2"/>
          <p:cNvSpPr>
            <a:spLocks noGrp="1"/>
          </p:cNvSpPr>
          <p:nvPr>
            <p:ph idx="16"/>
          </p:nvPr>
        </p:nvSpPr>
        <p:spPr>
          <a:xfrm>
            <a:off x="684212" y="2177927"/>
            <a:ext cx="3716476" cy="39482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  <p:sp>
        <p:nvSpPr>
          <p:cNvPr id="15" name="Platshållare för innehåll 2"/>
          <p:cNvSpPr>
            <a:spLocks noGrp="1"/>
          </p:cNvSpPr>
          <p:nvPr>
            <p:ph idx="17"/>
          </p:nvPr>
        </p:nvSpPr>
        <p:spPr>
          <a:xfrm>
            <a:off x="4671736" y="2195512"/>
            <a:ext cx="3716476" cy="393065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778714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2021-11-22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0400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8439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849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2021-11-22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945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725" y="273050"/>
            <a:ext cx="2744788" cy="1162050"/>
          </a:xfrm>
          <a:prstGeom prst="rect">
            <a:avLst/>
          </a:prstGeom>
        </p:spPr>
        <p:txBody>
          <a:bodyPr lIns="0" tIns="0" bIns="0"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20725" y="1435100"/>
            <a:ext cx="2744788" cy="4691063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2021-11-22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3825511" y="273051"/>
            <a:ext cx="4597764" cy="58531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938119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2021-11-22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94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07125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39788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212" y="1600200"/>
            <a:ext cx="7739788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2021-11-22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850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rubrik + Profil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2021-11-22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541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rubrik + Profil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2021-11-22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761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rubrik + Profil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2021-11-22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977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rtrubrik + Profil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2021-11-22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656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rubri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2021-11-22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014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20000" y="3012168"/>
            <a:ext cx="7772400" cy="70711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20000" y="3719286"/>
            <a:ext cx="7086600" cy="175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677886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2021-11-22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549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39789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2021-11-22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8" name="Platshållare för bild 13"/>
          <p:cNvSpPr>
            <a:spLocks noGrp="1"/>
          </p:cNvSpPr>
          <p:nvPr>
            <p:ph type="pic" sz="quarter" idx="10"/>
          </p:nvPr>
        </p:nvSpPr>
        <p:spPr>
          <a:xfrm>
            <a:off x="4753589" y="1600200"/>
            <a:ext cx="3670412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684212" y="1600201"/>
            <a:ext cx="3716476" cy="452596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3458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779588" y="6356350"/>
            <a:ext cx="112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A424F550-763F-FF4A-AA9F-CFBBE384FF5D}" type="datetime1">
              <a:rPr lang="sv-SE"/>
              <a:pPr>
                <a:defRPr/>
              </a:pPr>
              <a:t>2021-11-22</a:t>
            </a:fld>
            <a:endParaRPr lang="sv-SE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93738" y="6356350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8300" y="6356350"/>
            <a:ext cx="3613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Sidfot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91" r:id="rId4"/>
    <p:sldLayoutId id="2147483692" r:id="rId5"/>
    <p:sldLayoutId id="2147483693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ＭＳ Ｐゴシック" charset="0"/>
          <a:cs typeface="Georgi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ＭＳ Ｐゴシック" charset="0"/>
          <a:cs typeface="Georgi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Helvetica" charset="0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Helvetica" charset="0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Gunilla.Elvor2@linkoping.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oping.se/stadsarkivet" TargetMode="External"/><Relationship Id="rId2" Type="http://schemas.openxmlformats.org/officeDocument/2006/relationships/hyperlink" Target="http://www.linkoping.se/stadsarki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Exempel på titelblad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82" y="1268760"/>
            <a:ext cx="4387848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Bra exempel på protokollsregister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46584"/>
            <a:ext cx="4199942" cy="5797697"/>
          </a:xfr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46584"/>
            <a:ext cx="4477564" cy="579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Kontakta </a:t>
            </a:r>
            <a:r>
              <a:rPr lang="sv-SE" dirty="0" err="1" smtClean="0"/>
              <a:t>Kaléns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Kaléns</a:t>
            </a:r>
            <a:r>
              <a:rPr lang="sv-SE" dirty="0" smtClean="0"/>
              <a:t> bokbinderi </a:t>
            </a:r>
            <a:r>
              <a:rPr lang="sv-SE" dirty="0"/>
              <a:t>0723-84 30 20. </a:t>
            </a:r>
            <a:endParaRPr lang="sv-SE" dirty="0" smtClean="0"/>
          </a:p>
          <a:p>
            <a:r>
              <a:rPr lang="sv-SE" dirty="0" smtClean="0"/>
              <a:t>Skickas </a:t>
            </a:r>
            <a:r>
              <a:rPr lang="sv-SE" dirty="0"/>
              <a:t>med rekommenderad post till: </a:t>
            </a:r>
            <a:r>
              <a:rPr lang="sv-SE" dirty="0" err="1"/>
              <a:t>Kaléns</a:t>
            </a:r>
            <a:r>
              <a:rPr lang="sv-SE" dirty="0"/>
              <a:t> bokbinderi</a:t>
            </a:r>
            <a:r>
              <a:rPr lang="sv-SE"/>
              <a:t>, </a:t>
            </a:r>
            <a:r>
              <a:rPr lang="sv-SE" smtClean="0"/>
              <a:t>Nygatan 12, </a:t>
            </a:r>
            <a:r>
              <a:rPr lang="sv-SE"/>
              <a:t>738 </a:t>
            </a:r>
            <a:r>
              <a:rPr lang="sv-SE" smtClean="0"/>
              <a:t>30 </a:t>
            </a:r>
            <a:r>
              <a:rPr lang="sv-SE" dirty="0" smtClean="0"/>
              <a:t>NORBERG</a:t>
            </a:r>
            <a:r>
              <a:rPr lang="sv-SE" dirty="0"/>
              <a:t>.</a:t>
            </a:r>
            <a:endParaRPr lang="sv-SE" dirty="0" smtClean="0"/>
          </a:p>
          <a:p>
            <a:r>
              <a:rPr lang="sv-SE" dirty="0" smtClean="0"/>
              <a:t>Levererar tillbaka när de är klara</a:t>
            </a:r>
          </a:p>
          <a:p>
            <a:r>
              <a:rPr lang="sv-SE" dirty="0" smtClean="0"/>
              <a:t>Kontrollera att det blivit rätt</a:t>
            </a:r>
          </a:p>
          <a:p>
            <a:r>
              <a:rPr lang="sv-SE" dirty="0" smtClean="0"/>
              <a:t>Upprätta leveransreversal och överlämna </a:t>
            </a:r>
            <a:br>
              <a:rPr lang="sv-SE" dirty="0" smtClean="0"/>
            </a:br>
            <a:r>
              <a:rPr lang="sv-SE" dirty="0" smtClean="0"/>
              <a:t>till Stadsarkivet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71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10-årsregister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Gäller enbart kommunfullmäktige</a:t>
            </a:r>
          </a:p>
          <a:p>
            <a:r>
              <a:rPr lang="sv-SE" dirty="0" smtClean="0"/>
              <a:t>Spara de digitala årsregisterfilerna så att de kan sammanföras till ett 10-årsregister</a:t>
            </a:r>
          </a:p>
          <a:p>
            <a:r>
              <a:rPr lang="sv-SE" dirty="0" smtClean="0"/>
              <a:t>Viktigt att få med årtalen</a:t>
            </a:r>
          </a:p>
          <a:p>
            <a:r>
              <a:rPr lang="sv-SE" dirty="0" smtClean="0"/>
              <a:t>Räknas 2001-2010, 2011-2020 etc.</a:t>
            </a:r>
          </a:p>
          <a:p>
            <a:r>
              <a:rPr lang="sv-SE" dirty="0" smtClean="0"/>
              <a:t>Binds in </a:t>
            </a:r>
          </a:p>
        </p:txBody>
      </p:sp>
    </p:spTree>
    <p:extLst>
      <p:ext uri="{BB962C8B-B14F-4D97-AF65-F5344CB8AC3E}">
        <p14:creationId xmlns:p14="http://schemas.microsoft.com/office/powerpoint/2010/main" val="28979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Stadsarkivets kontaktpersoner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212" y="1600200"/>
            <a:ext cx="7992244" cy="4525963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Bo Persson</a:t>
            </a:r>
            <a:r>
              <a:rPr lang="sv-SE" dirty="0"/>
              <a:t>, </a:t>
            </a:r>
            <a:r>
              <a:rPr lang="sv-SE" u="sng" dirty="0"/>
              <a:t>Bo.Persson@linkoping.se</a:t>
            </a:r>
            <a:r>
              <a:rPr lang="sv-SE" dirty="0"/>
              <a:t>, </a:t>
            </a:r>
            <a:r>
              <a:rPr lang="sv-SE" dirty="0" smtClean="0"/>
              <a:t>20 6594</a:t>
            </a:r>
          </a:p>
          <a:p>
            <a:pPr>
              <a:buNone/>
            </a:pPr>
            <a:r>
              <a:rPr lang="sv-SE" dirty="0" smtClean="0"/>
              <a:t>	kommunala bolag och stiftelser</a:t>
            </a:r>
          </a:p>
          <a:p>
            <a:pPr>
              <a:buNone/>
            </a:pPr>
            <a:r>
              <a:rPr lang="sv-SE" dirty="0" smtClean="0"/>
              <a:t>Pia Wilhelmson Nord</a:t>
            </a:r>
            <a:r>
              <a:rPr lang="sv-SE" dirty="0"/>
              <a:t>, </a:t>
            </a:r>
            <a:r>
              <a:rPr lang="sv-SE" u="sng" dirty="0"/>
              <a:t>Pia.WilhelmsonNord@linkoping.se</a:t>
            </a:r>
            <a:r>
              <a:rPr lang="sv-SE" dirty="0"/>
              <a:t>,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20 7384</a:t>
            </a:r>
          </a:p>
          <a:p>
            <a:pPr>
              <a:buNone/>
            </a:pPr>
            <a:r>
              <a:rPr lang="sv-SE" dirty="0"/>
              <a:t>	</a:t>
            </a:r>
            <a:r>
              <a:rPr lang="sv-SE" dirty="0" smtClean="0"/>
              <a:t>kommunala </a:t>
            </a:r>
            <a:r>
              <a:rPr lang="sv-SE" dirty="0"/>
              <a:t>förvaltningar, styrelser och </a:t>
            </a:r>
            <a:r>
              <a:rPr lang="sv-SE"/>
              <a:t>nämnder </a:t>
            </a:r>
            <a:r>
              <a:rPr lang="sv-SE" smtClean="0"/>
              <a:t/>
            </a:r>
            <a:br>
              <a:rPr lang="sv-SE" smtClean="0"/>
            </a:br>
            <a:r>
              <a:rPr lang="sv-SE" smtClean="0"/>
              <a:t>(</a:t>
            </a:r>
            <a:r>
              <a:rPr lang="sv-SE" dirty="0"/>
              <a:t>ej MoS och </a:t>
            </a:r>
            <a:r>
              <a:rPr lang="sv-SE" dirty="0" err="1"/>
              <a:t>KoF</a:t>
            </a:r>
            <a:r>
              <a:rPr lang="sv-SE" dirty="0"/>
              <a:t>), </a:t>
            </a:r>
            <a:r>
              <a:rPr lang="sv-SE" dirty="0" smtClean="0"/>
              <a:t>Samordningsförbund</a:t>
            </a:r>
          </a:p>
          <a:p>
            <a:pPr>
              <a:buNone/>
            </a:pPr>
            <a:r>
              <a:rPr lang="sv-SE" dirty="0" smtClean="0"/>
              <a:t>Gunilla Elvör</a:t>
            </a:r>
            <a:r>
              <a:rPr lang="sv-SE" dirty="0"/>
              <a:t>, </a:t>
            </a:r>
            <a:r>
              <a:rPr lang="sv-SE" dirty="0" smtClean="0">
                <a:hlinkClick r:id="rId2"/>
              </a:rPr>
              <a:t>Gunilla.Elvor2@linkoping.se</a:t>
            </a:r>
            <a:r>
              <a:rPr lang="sv-SE" dirty="0" smtClean="0"/>
              <a:t>, 20 6691</a:t>
            </a:r>
          </a:p>
          <a:p>
            <a:pPr>
              <a:buNone/>
            </a:pPr>
            <a:r>
              <a:rPr lang="sv-SE" dirty="0"/>
              <a:t>	</a:t>
            </a:r>
            <a:r>
              <a:rPr lang="sv-SE" dirty="0" smtClean="0"/>
              <a:t>MoS och </a:t>
            </a:r>
            <a:r>
              <a:rPr lang="sv-SE" dirty="0" err="1" smtClean="0"/>
              <a:t>KoF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	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49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Varför ska register upprättas?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212" y="1600200"/>
            <a:ext cx="7739788" cy="47811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Historisk kontinuitet – sedan 1863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Sökingång till originalprotokollen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Även i de tryckta protokollen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Beskrivs i </a:t>
            </a:r>
            <a:r>
              <a:rPr lang="sv-SE" dirty="0" err="1" smtClean="0"/>
              <a:t>LiSA</a:t>
            </a:r>
            <a:r>
              <a:rPr lang="sv-SE" dirty="0" smtClean="0"/>
              <a:t>-F 2015:2 </a:t>
            </a:r>
            <a:br>
              <a:rPr lang="sv-SE" dirty="0" smtClean="0"/>
            </a:br>
            <a:r>
              <a:rPr lang="sv-SE" dirty="0" smtClean="0"/>
              <a:t>Arkivmyndighetens föreskrifter och allmänna råd om upprättande av register till protokoll för kommunfullmäktige, nämnder och styrelser</a:t>
            </a:r>
          </a:p>
          <a:p>
            <a:pPr marL="0" indent="0">
              <a:buNone/>
            </a:pPr>
            <a:endParaRPr lang="sv-S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Presentation finns på </a:t>
            </a:r>
            <a:r>
              <a:rPr lang="sv-SE" dirty="0" smtClean="0">
                <a:hlinkClick r:id="rId2"/>
              </a:rPr>
              <a:t>www.linkoping.se/stadsarkiv</a:t>
            </a:r>
            <a:r>
              <a:rPr lang="sv-SE" dirty="0" smtClean="0">
                <a:hlinkClick r:id="rId3"/>
              </a:rPr>
              <a:t> </a:t>
            </a:r>
            <a:r>
              <a:rPr lang="sv-SE" dirty="0" smtClean="0"/>
              <a:t>under rubriken Arkivinformation till offentlig förvaltning 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4"/>
          <a:srcRect l="33856" t="15000" r="35432" b="6601"/>
          <a:stretch/>
        </p:blipFill>
        <p:spPr>
          <a:xfrm rot="862050">
            <a:off x="6797460" y="1085153"/>
            <a:ext cx="1586031" cy="227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Vems ansvar är det att upprätta register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Arkivansvarig och nämndsekreterarna ansvarar </a:t>
            </a:r>
            <a:br>
              <a:rPr lang="sv-SE" dirty="0" smtClean="0"/>
            </a:br>
            <a:r>
              <a:rPr lang="sv-SE" dirty="0" smtClean="0"/>
              <a:t>att de upprättas</a:t>
            </a:r>
          </a:p>
          <a:p>
            <a:r>
              <a:rPr lang="sv-SE" dirty="0" smtClean="0"/>
              <a:t>I praktiken är det nämndsekreterarna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9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Register = innehållsförteckning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Alfabetisk ordning med tydliga sökord</a:t>
            </a:r>
          </a:p>
          <a:p>
            <a:r>
              <a:rPr lang="sv-SE" dirty="0"/>
              <a:t>Utgå från innehållsförteckningar i protokollen</a:t>
            </a:r>
          </a:p>
          <a:p>
            <a:r>
              <a:rPr lang="sv-SE" dirty="0" smtClean="0"/>
              <a:t>Redovisa rubrikerna till ärendena i protokollen</a:t>
            </a:r>
          </a:p>
          <a:p>
            <a:r>
              <a:rPr lang="sv-SE" dirty="0" smtClean="0"/>
              <a:t>Ärenden med rubriker som innehåller både typ och sak t.ex. detaljplan och fastighet, registreras på båda sökorden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45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Exempel på dubbla sökord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1566696"/>
            <a:ext cx="8064898" cy="1887686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60384"/>
            <a:ext cx="8064896" cy="1124800"/>
          </a:xfrm>
        </p:spPr>
      </p:pic>
    </p:spTree>
    <p:extLst>
      <p:ext uri="{BB962C8B-B14F-4D97-AF65-F5344CB8AC3E}">
        <p14:creationId xmlns:p14="http://schemas.microsoft.com/office/powerpoint/2010/main" val="2562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323528" y="292005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Arial"/>
                <a:cs typeface="Arial"/>
              </a:rPr>
              <a:t>Register utan sökord - </a:t>
            </a:r>
            <a:r>
              <a:rPr lang="sv-SE" b="1" dirty="0" smtClean="0">
                <a:latin typeface="Arial"/>
                <a:cs typeface="Arial"/>
              </a:rPr>
              <a:t>svårläst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449654" y="292005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Arial"/>
                <a:cs typeface="Arial"/>
              </a:rPr>
              <a:t>Register med tydliga sökord – </a:t>
            </a:r>
            <a:r>
              <a:rPr lang="sv-SE" b="1" dirty="0" smtClean="0">
                <a:latin typeface="Arial"/>
                <a:cs typeface="Arial"/>
              </a:rPr>
              <a:t>lätt att söka</a:t>
            </a:r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3621"/>
            <a:ext cx="4028938" cy="6079454"/>
          </a:xfr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41" y="667164"/>
            <a:ext cx="4640938" cy="60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Ett ärende – en rad</a:t>
            </a:r>
            <a:br>
              <a:rPr lang="sv-SE" dirty="0" smtClean="0"/>
            </a:br>
            <a:r>
              <a:rPr lang="sv-SE" dirty="0" smtClean="0"/>
              <a:t>redovisa med flera paragrafer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212" y="2503437"/>
            <a:ext cx="7739788" cy="4525963"/>
          </a:xfrm>
        </p:spPr>
        <p:txBody>
          <a:bodyPr/>
          <a:lstStyle/>
          <a:p>
            <a:pPr marL="0" indent="0">
              <a:buNone/>
            </a:pPr>
            <a:r>
              <a:rPr lang="sv-SE" u="sng" dirty="0" smtClean="0"/>
              <a:t>Sökord</a:t>
            </a:r>
            <a:r>
              <a:rPr lang="sv-SE" dirty="0" smtClean="0"/>
              <a:t>						</a:t>
            </a:r>
            <a:r>
              <a:rPr lang="sv-SE" u="sng" dirty="0" smtClean="0"/>
              <a:t>Paragraf</a:t>
            </a:r>
          </a:p>
          <a:p>
            <a:pPr marL="0" indent="0">
              <a:buNone/>
            </a:pPr>
            <a:r>
              <a:rPr lang="sv-SE" dirty="0" smtClean="0"/>
              <a:t>Delegationer					40, 210, 340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18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Undvika vissa ord vid rubriksättning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212" y="1124744"/>
            <a:ext cx="7739788" cy="518457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sv-SE" dirty="0" smtClean="0"/>
              <a:t>Bildande av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Bättre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Ökad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Förslag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Ny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Information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Kommunens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Linköpings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Åtgärder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				och andra intetsägande inledningsord</a:t>
            </a:r>
          </a:p>
        </p:txBody>
      </p:sp>
    </p:spTree>
    <p:extLst>
      <p:ext uri="{BB962C8B-B14F-4D97-AF65-F5344CB8AC3E}">
        <p14:creationId xmlns:p14="http://schemas.microsoft.com/office/powerpoint/2010/main" val="15159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Protokoll till inbindning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9661" y="1052736"/>
            <a:ext cx="7739788" cy="5328592"/>
          </a:xfrm>
        </p:spPr>
        <p:txBody>
          <a:bodyPr/>
          <a:lstStyle/>
          <a:p>
            <a:r>
              <a:rPr lang="sv-SE" dirty="0" smtClean="0"/>
              <a:t>Skydd mot skingring av handlingar som har betydelse för rättskipning och rättssäkerhet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Tänk på att:</a:t>
            </a:r>
          </a:p>
          <a:p>
            <a:pPr>
              <a:buFontTx/>
              <a:buChar char="-"/>
            </a:pPr>
            <a:r>
              <a:rPr lang="sv-SE" dirty="0" smtClean="0"/>
              <a:t>De ska vara utskrivna enkelsidigt på Svenskt Arkiv 100 eller motsvarande</a:t>
            </a:r>
          </a:p>
          <a:p>
            <a:pPr>
              <a:buFontTx/>
              <a:buChar char="-"/>
            </a:pPr>
            <a:r>
              <a:rPr lang="sv-SE" dirty="0" smtClean="0"/>
              <a:t>Protokollen är signerade med arkivbeständigt bläck</a:t>
            </a:r>
          </a:p>
          <a:p>
            <a:pPr>
              <a:buFontTx/>
              <a:buChar char="-"/>
            </a:pPr>
            <a:r>
              <a:rPr lang="sv-SE" dirty="0" smtClean="0"/>
              <a:t>Undvik att slå hål i dem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/>
              <a:t>Titelblad</a:t>
            </a:r>
          </a:p>
          <a:p>
            <a:r>
              <a:rPr lang="sv-SE" dirty="0"/>
              <a:t>Register</a:t>
            </a:r>
          </a:p>
          <a:p>
            <a:r>
              <a:rPr lang="sv-SE" dirty="0"/>
              <a:t>Protokollen i kronologisk ordning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80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idemönster">
  <a:themeElements>
    <a:clrScheme name="Anpassad 1">
      <a:dk1>
        <a:srgbClr val="000000"/>
      </a:dk1>
      <a:lt1>
        <a:srgbClr val="FFFFFF"/>
      </a:lt1>
      <a:dk2>
        <a:srgbClr val="4C4C4C"/>
      </a:dk2>
      <a:lt2>
        <a:srgbClr val="8E8E8E"/>
      </a:lt2>
      <a:accent1>
        <a:srgbClr val="00A9B9"/>
      </a:accent1>
      <a:accent2>
        <a:srgbClr val="D41737"/>
      </a:accent2>
      <a:accent3>
        <a:srgbClr val="EA516D"/>
      </a:accent3>
      <a:accent4>
        <a:srgbClr val="8DA85A"/>
      </a:accent4>
      <a:accent5>
        <a:srgbClr val="E94E1B"/>
      </a:accent5>
      <a:accent6>
        <a:srgbClr val="005365"/>
      </a:accent6>
      <a:hlink>
        <a:srgbClr val="000000"/>
      </a:hlink>
      <a:folHlink>
        <a:srgbClr val="00000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idemönster</Template>
  <TotalTime>1563</TotalTime>
  <Words>241</Words>
  <Application>Microsoft Office PowerPoint</Application>
  <PresentationFormat>Bildspel på skärmen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Courier New</vt:lpstr>
      <vt:lpstr>Georgia</vt:lpstr>
      <vt:lpstr>Helvetica</vt:lpstr>
      <vt:lpstr>Lucida Grande</vt:lpstr>
      <vt:lpstr>Presentation idemönster</vt:lpstr>
      <vt:lpstr>PowerPoint-presentation</vt:lpstr>
      <vt:lpstr>Varför ska register upprättas?</vt:lpstr>
      <vt:lpstr>Vems ansvar är det att upprätta register</vt:lpstr>
      <vt:lpstr>Register = innehållsförteckning</vt:lpstr>
      <vt:lpstr>Exempel på dubbla sökord</vt:lpstr>
      <vt:lpstr>PowerPoint-presentation</vt:lpstr>
      <vt:lpstr>Ett ärende – en rad redovisa med flera paragrafer</vt:lpstr>
      <vt:lpstr>Undvika vissa ord vid rubriksättning</vt:lpstr>
      <vt:lpstr>Protokoll till inbindning</vt:lpstr>
      <vt:lpstr>Exempel på titelblad</vt:lpstr>
      <vt:lpstr>Bra exempel på protokollsregister</vt:lpstr>
      <vt:lpstr>Kontakta Kaléns</vt:lpstr>
      <vt:lpstr>10-årsregister</vt:lpstr>
      <vt:lpstr>Stadsarkivets kontaktpersoner</vt:lpstr>
    </vt:vector>
  </TitlesOfParts>
  <Company>Linköpings Kommun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dalmar</dc:creator>
  <cp:lastModifiedBy>dalmar</cp:lastModifiedBy>
  <cp:revision>111</cp:revision>
  <dcterms:created xsi:type="dcterms:W3CDTF">2013-11-11T10:28:17Z</dcterms:created>
  <dcterms:modified xsi:type="dcterms:W3CDTF">2021-11-22T08:00:49Z</dcterms:modified>
</cp:coreProperties>
</file>